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09" r:id="rId3"/>
    <p:sldId id="310" r:id="rId4"/>
    <p:sldId id="315" r:id="rId5"/>
    <p:sldId id="316" r:id="rId6"/>
    <p:sldId id="314" r:id="rId7"/>
    <p:sldId id="317" r:id="rId8"/>
    <p:sldId id="323" r:id="rId9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85B5"/>
    <a:srgbClr val="3E223C"/>
    <a:srgbClr val="FFFFBD"/>
    <a:srgbClr val="1D3331"/>
    <a:srgbClr val="FFCC99"/>
    <a:srgbClr val="3E1716"/>
    <a:srgbClr val="360000"/>
    <a:srgbClr val="230F19"/>
    <a:srgbClr val="1F0F23"/>
    <a:srgbClr val="150F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72" autoAdjust="0"/>
    <p:restoredTop sz="94660"/>
  </p:normalViewPr>
  <p:slideViewPr>
    <p:cSldViewPr>
      <p:cViewPr varScale="1">
        <p:scale>
          <a:sx n="104" d="100"/>
          <a:sy n="104" d="100"/>
        </p:scale>
        <p:origin x="209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CA60CE-E182-4D63-BA99-F8CDACB79D40}" type="datetimeFigureOut">
              <a:rPr lang="ko-KR" altLang="en-US" smtClean="0"/>
              <a:t>2022-09-16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EA52D-95AD-499B-93D5-784E76601C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1881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6ECBA-BD4F-4AAE-9195-1464CD2DE859}" type="datetimeFigureOut">
              <a:rPr lang="ko-KR" altLang="en-US" smtClean="0"/>
              <a:t>2022-09-16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DA332-AF70-4384-9905-2440075D91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341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6ECBA-BD4F-4AAE-9195-1464CD2DE859}" type="datetimeFigureOut">
              <a:rPr lang="ko-KR" altLang="en-US" smtClean="0"/>
              <a:t>2022-09-16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DA332-AF70-4384-9905-2440075D91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6339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6ECBA-BD4F-4AAE-9195-1464CD2DE859}" type="datetimeFigureOut">
              <a:rPr lang="ko-KR" altLang="en-US" smtClean="0"/>
              <a:t>2022-09-16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DA332-AF70-4384-9905-2440075D91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3552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6ECBA-BD4F-4AAE-9195-1464CD2DE859}" type="datetimeFigureOut">
              <a:rPr lang="ko-KR" altLang="en-US" smtClean="0"/>
              <a:t>2022-09-16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DA332-AF70-4384-9905-2440075D91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681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6ECBA-BD4F-4AAE-9195-1464CD2DE859}" type="datetimeFigureOut">
              <a:rPr lang="ko-KR" altLang="en-US" smtClean="0"/>
              <a:t>2022-09-16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DA332-AF70-4384-9905-2440075D91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8162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6ECBA-BD4F-4AAE-9195-1464CD2DE859}" type="datetimeFigureOut">
              <a:rPr lang="ko-KR" altLang="en-US" smtClean="0"/>
              <a:t>2022-09-16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DA332-AF70-4384-9905-2440075D91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1507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6ECBA-BD4F-4AAE-9195-1464CD2DE859}" type="datetimeFigureOut">
              <a:rPr lang="ko-KR" altLang="en-US" smtClean="0"/>
              <a:t>2022-09-16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DA332-AF70-4384-9905-2440075D91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6014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6ECBA-BD4F-4AAE-9195-1464CD2DE859}" type="datetimeFigureOut">
              <a:rPr lang="ko-KR" altLang="en-US" smtClean="0"/>
              <a:t>2022-09-16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DA332-AF70-4384-9905-2440075D91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4024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6ECBA-BD4F-4AAE-9195-1464CD2DE859}" type="datetimeFigureOut">
              <a:rPr lang="ko-KR" altLang="en-US" smtClean="0"/>
              <a:t>2022-09-16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DA332-AF70-4384-9905-2440075D91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0378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6ECBA-BD4F-4AAE-9195-1464CD2DE859}" type="datetimeFigureOut">
              <a:rPr lang="ko-KR" altLang="en-US" smtClean="0"/>
              <a:t>2022-09-16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DA332-AF70-4384-9905-2440075D91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1302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6ECBA-BD4F-4AAE-9195-1464CD2DE859}" type="datetimeFigureOut">
              <a:rPr lang="ko-KR" altLang="en-US" smtClean="0"/>
              <a:t>2022-09-16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DA332-AF70-4384-9905-2440075D91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5062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6ECBA-BD4F-4AAE-9195-1464CD2DE859}" type="datetimeFigureOut">
              <a:rPr lang="ko-KR" altLang="en-US" smtClean="0"/>
              <a:t>2022-09-16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DA332-AF70-4384-9905-2440075D91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4935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png"/><Relationship Id="rId7" Type="http://schemas.openxmlformats.org/officeDocument/2006/relationships/image" Target="../media/image10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10" Type="http://schemas.openxmlformats.org/officeDocument/2006/relationships/image" Target="../media/image13.emf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ì¹´ìíì¤í ì¬ì§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9144000" cy="6830616"/>
          </a:xfrm>
          <a:prstGeom prst="rect">
            <a:avLst/>
          </a:prstGeom>
          <a:noFill/>
        </p:spPr>
      </p:pic>
      <p:sp>
        <p:nvSpPr>
          <p:cNvPr id="11" name="직사각형 10"/>
          <p:cNvSpPr/>
          <p:nvPr/>
        </p:nvSpPr>
        <p:spPr>
          <a:xfrm>
            <a:off x="0" y="0"/>
            <a:ext cx="9144000" cy="686831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4788024" y="0"/>
            <a:ext cx="4355976" cy="6858000"/>
          </a:xfrm>
          <a:prstGeom prst="rect">
            <a:avLst/>
          </a:prstGeom>
          <a:solidFill>
            <a:schemeClr val="bg2">
              <a:lumMod val="2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/>
          <p:cNvGrpSpPr/>
          <p:nvPr/>
        </p:nvGrpSpPr>
        <p:grpSpPr>
          <a:xfrm>
            <a:off x="4923946" y="1484784"/>
            <a:ext cx="4025461" cy="2123658"/>
            <a:chOff x="4868131" y="1267357"/>
            <a:chExt cx="4025461" cy="2123658"/>
          </a:xfrm>
        </p:grpSpPr>
        <p:sp>
          <p:nvSpPr>
            <p:cNvPr id="6" name="TextBox 5"/>
            <p:cNvSpPr txBox="1"/>
            <p:nvPr/>
          </p:nvSpPr>
          <p:spPr>
            <a:xfrm>
              <a:off x="4868131" y="1267357"/>
              <a:ext cx="4025461" cy="144655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4400" spc="-300" dirty="0">
                  <a:solidFill>
                    <a:schemeClr val="bg1"/>
                  </a:solidFill>
                  <a:latin typeface="+mj-ea"/>
                  <a:ea typeface="+mj-ea"/>
                </a:rPr>
                <a:t>B9X </a:t>
              </a:r>
              <a:r>
                <a:rPr lang="ko-KR" altLang="en-US" sz="4400" spc="-300" dirty="0">
                  <a:solidFill>
                    <a:schemeClr val="bg1"/>
                  </a:solidFill>
                  <a:latin typeface="+mj-ea"/>
                  <a:ea typeface="+mj-ea"/>
                </a:rPr>
                <a:t>금융 플랫폼</a:t>
              </a:r>
              <a:endParaRPr lang="en-US" altLang="ko-KR" sz="4400" spc="-300" dirty="0">
                <a:solidFill>
                  <a:schemeClr val="bg1"/>
                </a:solidFill>
                <a:latin typeface="+mj-ea"/>
                <a:ea typeface="+mj-ea"/>
              </a:endParaRPr>
            </a:p>
            <a:p>
              <a:pPr algn="r"/>
              <a:r>
                <a:rPr lang="ko-KR" altLang="en-US" sz="4400" spc="-300" dirty="0">
                  <a:solidFill>
                    <a:schemeClr val="bg1"/>
                  </a:solidFill>
                  <a:latin typeface="+mj-ea"/>
                  <a:ea typeface="+mj-ea"/>
                </a:rPr>
                <a:t>시스템구성 안내</a:t>
              </a:r>
              <a:endParaRPr lang="en-US" altLang="ko-KR" sz="4400" spc="-3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cxnSp>
          <p:nvCxnSpPr>
            <p:cNvPr id="7" name="직선 연결선 6"/>
            <p:cNvCxnSpPr/>
            <p:nvPr/>
          </p:nvCxnSpPr>
          <p:spPr>
            <a:xfrm>
              <a:off x="5766164" y="3391015"/>
              <a:ext cx="3127428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9814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d드라이브백업\상일데이터\바탕화면\트레이딩자료2\02.제안서\제안서템플릿\mock-up_jpg\IMG_36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0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0" y="-8409"/>
            <a:ext cx="9142140" cy="6866409"/>
          </a:xfrm>
          <a:prstGeom prst="rect">
            <a:avLst/>
          </a:prstGeom>
          <a:solidFill>
            <a:schemeClr val="tx2">
              <a:lumMod val="5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222112" y="3075057"/>
            <a:ext cx="269977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0" b="1" spc="-3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B9X</a:t>
            </a:r>
          </a:p>
          <a:p>
            <a:pPr algn="ctr"/>
            <a:r>
              <a:rPr lang="ko-KR" altLang="en-US" sz="4000" b="1" spc="-3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시스템 구성</a:t>
            </a:r>
          </a:p>
        </p:txBody>
      </p:sp>
    </p:spTree>
    <p:extLst>
      <p:ext uri="{BB962C8B-B14F-4D97-AF65-F5344CB8AC3E}">
        <p14:creationId xmlns:p14="http://schemas.microsoft.com/office/powerpoint/2010/main" val="756221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d드라이브백업\상일데이터\바탕화면\트레이딩자료2\02.제안서\제안서템플릿\mock-up_jpg\IMG_36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0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0" y="-16818"/>
            <a:ext cx="9142140" cy="6874818"/>
          </a:xfrm>
          <a:prstGeom prst="rect">
            <a:avLst/>
          </a:prstGeom>
          <a:solidFill>
            <a:schemeClr val="tx2">
              <a:lumMod val="5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39551" y="620688"/>
            <a:ext cx="70167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>
                <a:solidFill>
                  <a:schemeClr val="bg1"/>
                </a:solidFill>
              </a:rPr>
              <a:t>B9X </a:t>
            </a:r>
            <a:r>
              <a:rPr lang="ko-KR" altLang="en-US" sz="3000" dirty="0">
                <a:solidFill>
                  <a:schemeClr val="bg1"/>
                </a:solidFill>
              </a:rPr>
              <a:t>시스템 구성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611560" y="1314099"/>
            <a:ext cx="78488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611560" y="1295049"/>
            <a:ext cx="864096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Happy">
            <a:extLst>
              <a:ext uri="{FF2B5EF4-FFF2-40B4-BE49-F238E27FC236}">
                <a16:creationId xmlns:a16="http://schemas.microsoft.com/office/drawing/2014/main" id="{7930BED7-AFF6-4581-A82C-90AD0701855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583035" y="2784602"/>
            <a:ext cx="1301333" cy="1288186"/>
          </a:xfrm>
          <a:custGeom>
            <a:avLst/>
            <a:gdLst>
              <a:gd name="T0" fmla="*/ 318 w 640"/>
              <a:gd name="T1" fmla="*/ 0 h 640"/>
              <a:gd name="T2" fmla="*/ 0 w 640"/>
              <a:gd name="T3" fmla="*/ 320 h 640"/>
              <a:gd name="T4" fmla="*/ 320 w 640"/>
              <a:gd name="T5" fmla="*/ 640 h 640"/>
              <a:gd name="T6" fmla="*/ 640 w 640"/>
              <a:gd name="T7" fmla="*/ 320 h 640"/>
              <a:gd name="T8" fmla="*/ 322 w 640"/>
              <a:gd name="T9" fmla="*/ 0 h 640"/>
              <a:gd name="T10" fmla="*/ 318 w 640"/>
              <a:gd name="T11" fmla="*/ 0 h 640"/>
              <a:gd name="T12" fmla="*/ 320 w 640"/>
              <a:gd name="T13" fmla="*/ 27 h 640"/>
              <a:gd name="T14" fmla="*/ 613 w 640"/>
              <a:gd name="T15" fmla="*/ 320 h 640"/>
              <a:gd name="T16" fmla="*/ 320 w 640"/>
              <a:gd name="T17" fmla="*/ 613 h 640"/>
              <a:gd name="T18" fmla="*/ 27 w 640"/>
              <a:gd name="T19" fmla="*/ 320 h 640"/>
              <a:gd name="T20" fmla="*/ 320 w 640"/>
              <a:gd name="T21" fmla="*/ 27 h 640"/>
              <a:gd name="T22" fmla="*/ 213 w 640"/>
              <a:gd name="T23" fmla="*/ 240 h 640"/>
              <a:gd name="T24" fmla="*/ 173 w 640"/>
              <a:gd name="T25" fmla="*/ 280 h 640"/>
              <a:gd name="T26" fmla="*/ 213 w 640"/>
              <a:gd name="T27" fmla="*/ 320 h 640"/>
              <a:gd name="T28" fmla="*/ 253 w 640"/>
              <a:gd name="T29" fmla="*/ 280 h 640"/>
              <a:gd name="T30" fmla="*/ 213 w 640"/>
              <a:gd name="T31" fmla="*/ 240 h 640"/>
              <a:gd name="T32" fmla="*/ 427 w 640"/>
              <a:gd name="T33" fmla="*/ 240 h 640"/>
              <a:gd name="T34" fmla="*/ 387 w 640"/>
              <a:gd name="T35" fmla="*/ 280 h 640"/>
              <a:gd name="T36" fmla="*/ 427 w 640"/>
              <a:gd name="T37" fmla="*/ 320 h 640"/>
              <a:gd name="T38" fmla="*/ 467 w 640"/>
              <a:gd name="T39" fmla="*/ 280 h 640"/>
              <a:gd name="T40" fmla="*/ 427 w 640"/>
              <a:gd name="T41" fmla="*/ 240 h 640"/>
              <a:gd name="T42" fmla="*/ 146 w 640"/>
              <a:gd name="T43" fmla="*/ 387 h 640"/>
              <a:gd name="T44" fmla="*/ 136 w 640"/>
              <a:gd name="T45" fmla="*/ 408 h 640"/>
              <a:gd name="T46" fmla="*/ 320 w 640"/>
              <a:gd name="T47" fmla="*/ 507 h 640"/>
              <a:gd name="T48" fmla="*/ 504 w 640"/>
              <a:gd name="T49" fmla="*/ 408 h 640"/>
              <a:gd name="T50" fmla="*/ 482 w 640"/>
              <a:gd name="T51" fmla="*/ 392 h 640"/>
              <a:gd name="T52" fmla="*/ 320 w 640"/>
              <a:gd name="T53" fmla="*/ 480 h 640"/>
              <a:gd name="T54" fmla="*/ 157 w 640"/>
              <a:gd name="T55" fmla="*/ 392 h 640"/>
              <a:gd name="T56" fmla="*/ 146 w 640"/>
              <a:gd name="T57" fmla="*/ 387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40" h="640">
                <a:moveTo>
                  <a:pt x="318" y="0"/>
                </a:moveTo>
                <a:cubicBezTo>
                  <a:pt x="142" y="1"/>
                  <a:pt x="0" y="144"/>
                  <a:pt x="0" y="320"/>
                </a:cubicBezTo>
                <a:cubicBezTo>
                  <a:pt x="0" y="497"/>
                  <a:pt x="143" y="640"/>
                  <a:pt x="320" y="640"/>
                </a:cubicBezTo>
                <a:cubicBezTo>
                  <a:pt x="497" y="640"/>
                  <a:pt x="640" y="497"/>
                  <a:pt x="640" y="320"/>
                </a:cubicBezTo>
                <a:cubicBezTo>
                  <a:pt x="640" y="144"/>
                  <a:pt x="498" y="1"/>
                  <a:pt x="322" y="0"/>
                </a:cubicBezTo>
                <a:lnTo>
                  <a:pt x="318" y="0"/>
                </a:lnTo>
                <a:close/>
                <a:moveTo>
                  <a:pt x="320" y="27"/>
                </a:moveTo>
                <a:cubicBezTo>
                  <a:pt x="482" y="27"/>
                  <a:pt x="613" y="158"/>
                  <a:pt x="613" y="320"/>
                </a:cubicBezTo>
                <a:cubicBezTo>
                  <a:pt x="613" y="482"/>
                  <a:pt x="482" y="613"/>
                  <a:pt x="320" y="613"/>
                </a:cubicBezTo>
                <a:cubicBezTo>
                  <a:pt x="158" y="613"/>
                  <a:pt x="27" y="482"/>
                  <a:pt x="27" y="320"/>
                </a:cubicBezTo>
                <a:cubicBezTo>
                  <a:pt x="27" y="158"/>
                  <a:pt x="158" y="27"/>
                  <a:pt x="320" y="27"/>
                </a:cubicBezTo>
                <a:close/>
                <a:moveTo>
                  <a:pt x="213" y="240"/>
                </a:moveTo>
                <a:cubicBezTo>
                  <a:pt x="191" y="240"/>
                  <a:pt x="173" y="258"/>
                  <a:pt x="173" y="280"/>
                </a:cubicBezTo>
                <a:cubicBezTo>
                  <a:pt x="173" y="302"/>
                  <a:pt x="191" y="320"/>
                  <a:pt x="213" y="320"/>
                </a:cubicBezTo>
                <a:cubicBezTo>
                  <a:pt x="235" y="320"/>
                  <a:pt x="253" y="302"/>
                  <a:pt x="253" y="280"/>
                </a:cubicBezTo>
                <a:cubicBezTo>
                  <a:pt x="253" y="258"/>
                  <a:pt x="235" y="240"/>
                  <a:pt x="213" y="240"/>
                </a:cubicBezTo>
                <a:close/>
                <a:moveTo>
                  <a:pt x="427" y="240"/>
                </a:moveTo>
                <a:cubicBezTo>
                  <a:pt x="405" y="240"/>
                  <a:pt x="387" y="258"/>
                  <a:pt x="387" y="280"/>
                </a:cubicBezTo>
                <a:cubicBezTo>
                  <a:pt x="387" y="302"/>
                  <a:pt x="405" y="320"/>
                  <a:pt x="427" y="320"/>
                </a:cubicBezTo>
                <a:cubicBezTo>
                  <a:pt x="449" y="320"/>
                  <a:pt x="467" y="302"/>
                  <a:pt x="467" y="280"/>
                </a:cubicBezTo>
                <a:cubicBezTo>
                  <a:pt x="467" y="258"/>
                  <a:pt x="449" y="240"/>
                  <a:pt x="427" y="240"/>
                </a:cubicBezTo>
                <a:close/>
                <a:moveTo>
                  <a:pt x="146" y="387"/>
                </a:moveTo>
                <a:cubicBezTo>
                  <a:pt x="135" y="387"/>
                  <a:pt x="129" y="399"/>
                  <a:pt x="136" y="408"/>
                </a:cubicBezTo>
                <a:cubicBezTo>
                  <a:pt x="136" y="408"/>
                  <a:pt x="206" y="507"/>
                  <a:pt x="320" y="507"/>
                </a:cubicBezTo>
                <a:cubicBezTo>
                  <a:pt x="434" y="507"/>
                  <a:pt x="504" y="408"/>
                  <a:pt x="504" y="408"/>
                </a:cubicBezTo>
                <a:cubicBezTo>
                  <a:pt x="514" y="393"/>
                  <a:pt x="493" y="378"/>
                  <a:pt x="482" y="392"/>
                </a:cubicBezTo>
                <a:cubicBezTo>
                  <a:pt x="482" y="392"/>
                  <a:pt x="419" y="480"/>
                  <a:pt x="320" y="480"/>
                </a:cubicBezTo>
                <a:cubicBezTo>
                  <a:pt x="221" y="480"/>
                  <a:pt x="157" y="392"/>
                  <a:pt x="157" y="392"/>
                </a:cubicBezTo>
                <a:cubicBezTo>
                  <a:pt x="155" y="389"/>
                  <a:pt x="151" y="386"/>
                  <a:pt x="146" y="38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2" name="テキスト ボックス 159"/>
          <p:cNvSpPr txBox="1"/>
          <p:nvPr/>
        </p:nvSpPr>
        <p:spPr>
          <a:xfrm>
            <a:off x="1331640" y="1916832"/>
            <a:ext cx="1015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2000" b="1" dirty="0">
                <a:solidFill>
                  <a:schemeClr val="bg1"/>
                </a:solidFill>
                <a:latin typeface="+mj-lt"/>
                <a:ea typeface="나눔스퀘어라운드 ExtraBold" panose="020B0600000101010101" pitchFamily="50" charset="-127"/>
              </a:rPr>
              <a:t>투자자</a:t>
            </a:r>
            <a:endParaRPr kumimoji="1" lang="ja-JP" altLang="en-US" sz="2000" b="1" dirty="0">
              <a:solidFill>
                <a:schemeClr val="bg1"/>
              </a:solidFill>
              <a:latin typeface="+mj-lt"/>
              <a:ea typeface="나눔스퀘어라운드 ExtraBold" panose="020B0600000101010101" pitchFamily="50" charset="-127"/>
            </a:endParaRPr>
          </a:p>
        </p:txBody>
      </p:sp>
      <p:sp>
        <p:nvSpPr>
          <p:cNvPr id="53" name="Laptop">
            <a:extLst>
              <a:ext uri="{FF2B5EF4-FFF2-40B4-BE49-F238E27FC236}">
                <a16:creationId xmlns:a16="http://schemas.microsoft.com/office/drawing/2014/main" id="{0B50D91E-D950-4D75-9F9A-0AFB763A83E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995936" y="2749050"/>
            <a:ext cx="1381679" cy="1328022"/>
          </a:xfrm>
          <a:custGeom>
            <a:avLst/>
            <a:gdLst>
              <a:gd name="T0" fmla="*/ 41 w 667"/>
              <a:gd name="T1" fmla="*/ 27 h 640"/>
              <a:gd name="T2" fmla="*/ 45 w 667"/>
              <a:gd name="T3" fmla="*/ 401 h 640"/>
              <a:gd name="T4" fmla="*/ 1 w 667"/>
              <a:gd name="T5" fmla="*/ 586 h 640"/>
              <a:gd name="T6" fmla="*/ 27 w 667"/>
              <a:gd name="T7" fmla="*/ 640 h 640"/>
              <a:gd name="T8" fmla="*/ 667 w 667"/>
              <a:gd name="T9" fmla="*/ 613 h 640"/>
              <a:gd name="T10" fmla="*/ 626 w 667"/>
              <a:gd name="T11" fmla="*/ 409 h 640"/>
              <a:gd name="T12" fmla="*/ 627 w 667"/>
              <a:gd name="T13" fmla="*/ 387 h 640"/>
              <a:gd name="T14" fmla="*/ 601 w 667"/>
              <a:gd name="T15" fmla="*/ 0 h 640"/>
              <a:gd name="T16" fmla="*/ 67 w 667"/>
              <a:gd name="T17" fmla="*/ 27 h 640"/>
              <a:gd name="T18" fmla="*/ 601 w 667"/>
              <a:gd name="T19" fmla="*/ 387 h 640"/>
              <a:gd name="T20" fmla="*/ 67 w 667"/>
              <a:gd name="T21" fmla="*/ 27 h 640"/>
              <a:gd name="T22" fmla="*/ 94 w 667"/>
              <a:gd name="T23" fmla="*/ 67 h 640"/>
              <a:gd name="T24" fmla="*/ 107 w 667"/>
              <a:gd name="T25" fmla="*/ 360 h 640"/>
              <a:gd name="T26" fmla="*/ 574 w 667"/>
              <a:gd name="T27" fmla="*/ 347 h 640"/>
              <a:gd name="T28" fmla="*/ 561 w 667"/>
              <a:gd name="T29" fmla="*/ 53 h 640"/>
              <a:gd name="T30" fmla="*/ 121 w 667"/>
              <a:gd name="T31" fmla="*/ 80 h 640"/>
              <a:gd name="T32" fmla="*/ 547 w 667"/>
              <a:gd name="T33" fmla="*/ 333 h 640"/>
              <a:gd name="T34" fmla="*/ 121 w 667"/>
              <a:gd name="T35" fmla="*/ 80 h 640"/>
              <a:gd name="T36" fmla="*/ 111 w 667"/>
              <a:gd name="T37" fmla="*/ 413 h 640"/>
              <a:gd name="T38" fmla="*/ 111 w 667"/>
              <a:gd name="T39" fmla="*/ 520 h 640"/>
              <a:gd name="T40" fmla="*/ 556 w 667"/>
              <a:gd name="T41" fmla="*/ 520 h 640"/>
              <a:gd name="T42" fmla="*/ 557 w 667"/>
              <a:gd name="T43" fmla="*/ 413 h 640"/>
              <a:gd name="T44" fmla="*/ 637 w 667"/>
              <a:gd name="T45" fmla="*/ 573 h 640"/>
              <a:gd name="T46" fmla="*/ 402 w 667"/>
              <a:gd name="T47" fmla="*/ 553 h 640"/>
              <a:gd name="T48" fmla="*/ 294 w 667"/>
              <a:gd name="T49" fmla="*/ 533 h 640"/>
              <a:gd name="T50" fmla="*/ 258 w 667"/>
              <a:gd name="T51" fmla="*/ 573 h 640"/>
              <a:gd name="T52" fmla="*/ 68 w 667"/>
              <a:gd name="T53" fmla="*/ 413 h 640"/>
              <a:gd name="T54" fmla="*/ 195 w 667"/>
              <a:gd name="T55" fmla="*/ 413 h 640"/>
              <a:gd name="T56" fmla="*/ 134 w 667"/>
              <a:gd name="T57" fmla="*/ 440 h 640"/>
              <a:gd name="T58" fmla="*/ 138 w 667"/>
              <a:gd name="T59" fmla="*/ 413 h 640"/>
              <a:gd name="T60" fmla="*/ 279 w 667"/>
              <a:gd name="T61" fmla="*/ 413 h 640"/>
              <a:gd name="T62" fmla="*/ 219 w 667"/>
              <a:gd name="T63" fmla="*/ 440 h 640"/>
              <a:gd name="T64" fmla="*/ 305 w 667"/>
              <a:gd name="T65" fmla="*/ 413 h 640"/>
              <a:gd name="T66" fmla="*/ 363 w 667"/>
              <a:gd name="T67" fmla="*/ 440 h 640"/>
              <a:gd name="T68" fmla="*/ 305 w 667"/>
              <a:gd name="T69" fmla="*/ 413 h 640"/>
              <a:gd name="T70" fmla="*/ 446 w 667"/>
              <a:gd name="T71" fmla="*/ 413 h 640"/>
              <a:gd name="T72" fmla="*/ 390 w 667"/>
              <a:gd name="T73" fmla="*/ 440 h 640"/>
              <a:gd name="T74" fmla="*/ 473 w 667"/>
              <a:gd name="T75" fmla="*/ 413 h 640"/>
              <a:gd name="T76" fmla="*/ 534 w 667"/>
              <a:gd name="T77" fmla="*/ 440 h 640"/>
              <a:gd name="T78" fmla="*/ 476 w 667"/>
              <a:gd name="T79" fmla="*/ 440 h 640"/>
              <a:gd name="T80" fmla="*/ 128 w 667"/>
              <a:gd name="T81" fmla="*/ 466 h 640"/>
              <a:gd name="T82" fmla="*/ 186 w 667"/>
              <a:gd name="T83" fmla="*/ 493 h 640"/>
              <a:gd name="T84" fmla="*/ 128 w 667"/>
              <a:gd name="T85" fmla="*/ 466 h 640"/>
              <a:gd name="T86" fmla="*/ 544 w 667"/>
              <a:gd name="T87" fmla="*/ 493 h 640"/>
              <a:gd name="T88" fmla="*/ 479 w 667"/>
              <a:gd name="T89" fmla="*/ 467 h 640"/>
              <a:gd name="T90" fmla="*/ 216 w 667"/>
              <a:gd name="T91" fmla="*/ 467 h 640"/>
              <a:gd name="T92" fmla="*/ 276 w 667"/>
              <a:gd name="T93" fmla="*/ 493 h 640"/>
              <a:gd name="T94" fmla="*/ 216 w 667"/>
              <a:gd name="T95" fmla="*/ 467 h 640"/>
              <a:gd name="T96" fmla="*/ 364 w 667"/>
              <a:gd name="T97" fmla="*/ 467 h 640"/>
              <a:gd name="T98" fmla="*/ 302 w 667"/>
              <a:gd name="T99" fmla="*/ 493 h 640"/>
              <a:gd name="T100" fmla="*/ 391 w 667"/>
              <a:gd name="T101" fmla="*/ 467 h 640"/>
              <a:gd name="T102" fmla="*/ 455 w 667"/>
              <a:gd name="T103" fmla="*/ 493 h 640"/>
              <a:gd name="T104" fmla="*/ 391 w 667"/>
              <a:gd name="T105" fmla="*/ 467 h 640"/>
              <a:gd name="T106" fmla="*/ 381 w 667"/>
              <a:gd name="T107" fmla="*/ 573 h 640"/>
              <a:gd name="T108" fmla="*/ 292 w 667"/>
              <a:gd name="T109" fmla="*/ 560 h 640"/>
              <a:gd name="T110" fmla="*/ 27 w 667"/>
              <a:gd name="T111" fmla="*/ 600 h 640"/>
              <a:gd name="T112" fmla="*/ 641 w 667"/>
              <a:gd name="T113" fmla="*/ 613 h 640"/>
              <a:gd name="T114" fmla="*/ 27 w 667"/>
              <a:gd name="T115" fmla="*/ 600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67" h="640">
                <a:moveTo>
                  <a:pt x="67" y="0"/>
                </a:moveTo>
                <a:cubicBezTo>
                  <a:pt x="53" y="0"/>
                  <a:pt x="41" y="12"/>
                  <a:pt x="41" y="27"/>
                </a:cubicBezTo>
                <a:lnTo>
                  <a:pt x="41" y="387"/>
                </a:lnTo>
                <a:cubicBezTo>
                  <a:pt x="41" y="392"/>
                  <a:pt x="42" y="397"/>
                  <a:pt x="45" y="401"/>
                </a:cubicBezTo>
                <a:cubicBezTo>
                  <a:pt x="44" y="403"/>
                  <a:pt x="43" y="406"/>
                  <a:pt x="42" y="409"/>
                </a:cubicBezTo>
                <a:cubicBezTo>
                  <a:pt x="28" y="470"/>
                  <a:pt x="12" y="533"/>
                  <a:pt x="1" y="586"/>
                </a:cubicBezTo>
                <a:cubicBezTo>
                  <a:pt x="0" y="595"/>
                  <a:pt x="1" y="604"/>
                  <a:pt x="1" y="613"/>
                </a:cubicBezTo>
                <a:cubicBezTo>
                  <a:pt x="1" y="628"/>
                  <a:pt x="13" y="640"/>
                  <a:pt x="27" y="640"/>
                </a:cubicBezTo>
                <a:lnTo>
                  <a:pt x="641" y="640"/>
                </a:lnTo>
                <a:cubicBezTo>
                  <a:pt x="655" y="640"/>
                  <a:pt x="667" y="628"/>
                  <a:pt x="667" y="613"/>
                </a:cubicBezTo>
                <a:lnTo>
                  <a:pt x="667" y="587"/>
                </a:lnTo>
                <a:cubicBezTo>
                  <a:pt x="655" y="528"/>
                  <a:pt x="640" y="468"/>
                  <a:pt x="626" y="409"/>
                </a:cubicBezTo>
                <a:cubicBezTo>
                  <a:pt x="625" y="406"/>
                  <a:pt x="624" y="403"/>
                  <a:pt x="623" y="401"/>
                </a:cubicBezTo>
                <a:cubicBezTo>
                  <a:pt x="626" y="397"/>
                  <a:pt x="627" y="392"/>
                  <a:pt x="627" y="387"/>
                </a:cubicBezTo>
                <a:lnTo>
                  <a:pt x="627" y="27"/>
                </a:lnTo>
                <a:cubicBezTo>
                  <a:pt x="627" y="12"/>
                  <a:pt x="615" y="0"/>
                  <a:pt x="601" y="0"/>
                </a:cubicBezTo>
                <a:cubicBezTo>
                  <a:pt x="423" y="0"/>
                  <a:pt x="245" y="0"/>
                  <a:pt x="67" y="0"/>
                </a:cubicBezTo>
                <a:close/>
                <a:moveTo>
                  <a:pt x="67" y="27"/>
                </a:moveTo>
                <a:lnTo>
                  <a:pt x="601" y="27"/>
                </a:lnTo>
                <a:lnTo>
                  <a:pt x="601" y="387"/>
                </a:lnTo>
                <a:cubicBezTo>
                  <a:pt x="423" y="387"/>
                  <a:pt x="245" y="387"/>
                  <a:pt x="67" y="387"/>
                </a:cubicBezTo>
                <a:lnTo>
                  <a:pt x="67" y="27"/>
                </a:lnTo>
                <a:close/>
                <a:moveTo>
                  <a:pt x="107" y="53"/>
                </a:moveTo>
                <a:cubicBezTo>
                  <a:pt x="100" y="53"/>
                  <a:pt x="94" y="59"/>
                  <a:pt x="94" y="67"/>
                </a:cubicBezTo>
                <a:lnTo>
                  <a:pt x="94" y="347"/>
                </a:lnTo>
                <a:cubicBezTo>
                  <a:pt x="94" y="354"/>
                  <a:pt x="100" y="360"/>
                  <a:pt x="107" y="360"/>
                </a:cubicBezTo>
                <a:lnTo>
                  <a:pt x="561" y="360"/>
                </a:lnTo>
                <a:cubicBezTo>
                  <a:pt x="568" y="360"/>
                  <a:pt x="574" y="354"/>
                  <a:pt x="574" y="347"/>
                </a:cubicBezTo>
                <a:lnTo>
                  <a:pt x="574" y="67"/>
                </a:lnTo>
                <a:cubicBezTo>
                  <a:pt x="574" y="59"/>
                  <a:pt x="568" y="53"/>
                  <a:pt x="561" y="53"/>
                </a:cubicBezTo>
                <a:lnTo>
                  <a:pt x="107" y="53"/>
                </a:lnTo>
                <a:close/>
                <a:moveTo>
                  <a:pt x="121" y="80"/>
                </a:moveTo>
                <a:lnTo>
                  <a:pt x="547" y="80"/>
                </a:lnTo>
                <a:lnTo>
                  <a:pt x="547" y="333"/>
                </a:lnTo>
                <a:lnTo>
                  <a:pt x="121" y="333"/>
                </a:lnTo>
                <a:lnTo>
                  <a:pt x="121" y="80"/>
                </a:lnTo>
                <a:close/>
                <a:moveTo>
                  <a:pt x="68" y="413"/>
                </a:moveTo>
                <a:lnTo>
                  <a:pt x="111" y="413"/>
                </a:lnTo>
                <a:lnTo>
                  <a:pt x="94" y="504"/>
                </a:lnTo>
                <a:cubicBezTo>
                  <a:pt x="92" y="514"/>
                  <a:pt x="101" y="520"/>
                  <a:pt x="111" y="520"/>
                </a:cubicBezTo>
                <a:cubicBezTo>
                  <a:pt x="265" y="518"/>
                  <a:pt x="422" y="522"/>
                  <a:pt x="556" y="520"/>
                </a:cubicBezTo>
                <a:lnTo>
                  <a:pt x="556" y="520"/>
                </a:lnTo>
                <a:cubicBezTo>
                  <a:pt x="566" y="520"/>
                  <a:pt x="576" y="514"/>
                  <a:pt x="574" y="504"/>
                </a:cubicBezTo>
                <a:lnTo>
                  <a:pt x="557" y="413"/>
                </a:lnTo>
                <a:lnTo>
                  <a:pt x="600" y="413"/>
                </a:lnTo>
                <a:cubicBezTo>
                  <a:pt x="612" y="466"/>
                  <a:pt x="625" y="520"/>
                  <a:pt x="637" y="573"/>
                </a:cubicBezTo>
                <a:lnTo>
                  <a:pt x="410" y="573"/>
                </a:lnTo>
                <a:lnTo>
                  <a:pt x="402" y="553"/>
                </a:lnTo>
                <a:cubicBezTo>
                  <a:pt x="397" y="540"/>
                  <a:pt x="392" y="533"/>
                  <a:pt x="374" y="533"/>
                </a:cubicBezTo>
                <a:lnTo>
                  <a:pt x="294" y="533"/>
                </a:lnTo>
                <a:cubicBezTo>
                  <a:pt x="274" y="533"/>
                  <a:pt x="271" y="542"/>
                  <a:pt x="266" y="553"/>
                </a:cubicBezTo>
                <a:lnTo>
                  <a:pt x="258" y="573"/>
                </a:lnTo>
                <a:lnTo>
                  <a:pt x="31" y="573"/>
                </a:lnTo>
                <a:cubicBezTo>
                  <a:pt x="43" y="520"/>
                  <a:pt x="56" y="465"/>
                  <a:pt x="68" y="413"/>
                </a:cubicBezTo>
                <a:close/>
                <a:moveTo>
                  <a:pt x="138" y="413"/>
                </a:moveTo>
                <a:lnTo>
                  <a:pt x="195" y="413"/>
                </a:lnTo>
                <a:lnTo>
                  <a:pt x="192" y="440"/>
                </a:lnTo>
                <a:lnTo>
                  <a:pt x="134" y="440"/>
                </a:lnTo>
                <a:cubicBezTo>
                  <a:pt x="134" y="440"/>
                  <a:pt x="133" y="440"/>
                  <a:pt x="133" y="440"/>
                </a:cubicBezTo>
                <a:lnTo>
                  <a:pt x="138" y="413"/>
                </a:lnTo>
                <a:close/>
                <a:moveTo>
                  <a:pt x="222" y="413"/>
                </a:moveTo>
                <a:lnTo>
                  <a:pt x="279" y="413"/>
                </a:lnTo>
                <a:lnTo>
                  <a:pt x="278" y="440"/>
                </a:lnTo>
                <a:lnTo>
                  <a:pt x="219" y="440"/>
                </a:lnTo>
                <a:lnTo>
                  <a:pt x="222" y="413"/>
                </a:lnTo>
                <a:close/>
                <a:moveTo>
                  <a:pt x="305" y="413"/>
                </a:moveTo>
                <a:lnTo>
                  <a:pt x="362" y="413"/>
                </a:lnTo>
                <a:lnTo>
                  <a:pt x="363" y="440"/>
                </a:lnTo>
                <a:lnTo>
                  <a:pt x="304" y="440"/>
                </a:lnTo>
                <a:lnTo>
                  <a:pt x="305" y="413"/>
                </a:lnTo>
                <a:close/>
                <a:moveTo>
                  <a:pt x="389" y="413"/>
                </a:moveTo>
                <a:lnTo>
                  <a:pt x="446" y="413"/>
                </a:lnTo>
                <a:lnTo>
                  <a:pt x="449" y="440"/>
                </a:lnTo>
                <a:lnTo>
                  <a:pt x="390" y="440"/>
                </a:lnTo>
                <a:lnTo>
                  <a:pt x="389" y="413"/>
                </a:lnTo>
                <a:close/>
                <a:moveTo>
                  <a:pt x="473" y="413"/>
                </a:moveTo>
                <a:lnTo>
                  <a:pt x="529" y="413"/>
                </a:lnTo>
                <a:lnTo>
                  <a:pt x="534" y="440"/>
                </a:lnTo>
                <a:cubicBezTo>
                  <a:pt x="534" y="440"/>
                  <a:pt x="534" y="440"/>
                  <a:pt x="534" y="440"/>
                </a:cubicBezTo>
                <a:lnTo>
                  <a:pt x="476" y="440"/>
                </a:lnTo>
                <a:lnTo>
                  <a:pt x="473" y="413"/>
                </a:lnTo>
                <a:close/>
                <a:moveTo>
                  <a:pt x="128" y="466"/>
                </a:moveTo>
                <a:cubicBezTo>
                  <a:pt x="155" y="466"/>
                  <a:pt x="164" y="467"/>
                  <a:pt x="189" y="467"/>
                </a:cubicBezTo>
                <a:lnTo>
                  <a:pt x="186" y="493"/>
                </a:lnTo>
                <a:lnTo>
                  <a:pt x="123" y="493"/>
                </a:lnTo>
                <a:lnTo>
                  <a:pt x="128" y="466"/>
                </a:lnTo>
                <a:close/>
                <a:moveTo>
                  <a:pt x="539" y="466"/>
                </a:moveTo>
                <a:lnTo>
                  <a:pt x="544" y="493"/>
                </a:lnTo>
                <a:lnTo>
                  <a:pt x="482" y="493"/>
                </a:lnTo>
                <a:lnTo>
                  <a:pt x="479" y="467"/>
                </a:lnTo>
                <a:cubicBezTo>
                  <a:pt x="499" y="467"/>
                  <a:pt x="517" y="466"/>
                  <a:pt x="539" y="466"/>
                </a:cubicBezTo>
                <a:close/>
                <a:moveTo>
                  <a:pt x="216" y="467"/>
                </a:moveTo>
                <a:lnTo>
                  <a:pt x="277" y="467"/>
                </a:lnTo>
                <a:lnTo>
                  <a:pt x="276" y="493"/>
                </a:lnTo>
                <a:lnTo>
                  <a:pt x="213" y="493"/>
                </a:lnTo>
                <a:lnTo>
                  <a:pt x="216" y="467"/>
                </a:lnTo>
                <a:close/>
                <a:moveTo>
                  <a:pt x="303" y="467"/>
                </a:moveTo>
                <a:lnTo>
                  <a:pt x="364" y="467"/>
                </a:lnTo>
                <a:lnTo>
                  <a:pt x="365" y="493"/>
                </a:lnTo>
                <a:lnTo>
                  <a:pt x="302" y="493"/>
                </a:lnTo>
                <a:lnTo>
                  <a:pt x="303" y="467"/>
                </a:lnTo>
                <a:close/>
                <a:moveTo>
                  <a:pt x="391" y="467"/>
                </a:moveTo>
                <a:lnTo>
                  <a:pt x="452" y="467"/>
                </a:lnTo>
                <a:lnTo>
                  <a:pt x="455" y="493"/>
                </a:lnTo>
                <a:lnTo>
                  <a:pt x="392" y="493"/>
                </a:lnTo>
                <a:lnTo>
                  <a:pt x="391" y="467"/>
                </a:lnTo>
                <a:close/>
                <a:moveTo>
                  <a:pt x="376" y="560"/>
                </a:moveTo>
                <a:cubicBezTo>
                  <a:pt x="378" y="564"/>
                  <a:pt x="379" y="569"/>
                  <a:pt x="381" y="573"/>
                </a:cubicBezTo>
                <a:lnTo>
                  <a:pt x="287" y="573"/>
                </a:lnTo>
                <a:cubicBezTo>
                  <a:pt x="288" y="569"/>
                  <a:pt x="290" y="564"/>
                  <a:pt x="292" y="560"/>
                </a:cubicBezTo>
                <a:cubicBezTo>
                  <a:pt x="320" y="560"/>
                  <a:pt x="348" y="560"/>
                  <a:pt x="376" y="560"/>
                </a:cubicBezTo>
                <a:close/>
                <a:moveTo>
                  <a:pt x="27" y="600"/>
                </a:moveTo>
                <a:lnTo>
                  <a:pt x="641" y="600"/>
                </a:lnTo>
                <a:lnTo>
                  <a:pt x="641" y="613"/>
                </a:lnTo>
                <a:lnTo>
                  <a:pt x="27" y="613"/>
                </a:lnTo>
                <a:lnTo>
                  <a:pt x="27" y="60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70" name="그룹 69"/>
          <p:cNvGrpSpPr/>
          <p:nvPr/>
        </p:nvGrpSpPr>
        <p:grpSpPr>
          <a:xfrm>
            <a:off x="895173" y="2492896"/>
            <a:ext cx="1876627" cy="1800200"/>
            <a:chOff x="816933" y="2564904"/>
            <a:chExt cx="2188891" cy="2099747"/>
          </a:xfrm>
        </p:grpSpPr>
        <p:sp>
          <p:nvSpPr>
            <p:cNvPr id="47" name="Cool">
              <a:extLst>
                <a:ext uri="{FF2B5EF4-FFF2-40B4-BE49-F238E27FC236}">
                  <a16:creationId xmlns:a16="http://schemas.microsoft.com/office/drawing/2014/main" id="{19C7891F-E41B-4EDA-8CB2-91CEF7E0E632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565664" y="2564904"/>
              <a:ext cx="720080" cy="727429"/>
            </a:xfrm>
            <a:custGeom>
              <a:avLst/>
              <a:gdLst>
                <a:gd name="T0" fmla="*/ 640 w 640"/>
                <a:gd name="T1" fmla="*/ 320 h 640"/>
                <a:gd name="T2" fmla="*/ 600 w 640"/>
                <a:gd name="T3" fmla="*/ 231 h 640"/>
                <a:gd name="T4" fmla="*/ 351 w 640"/>
                <a:gd name="T5" fmla="*/ 225 h 640"/>
                <a:gd name="T6" fmla="*/ 77 w 640"/>
                <a:gd name="T7" fmla="*/ 221 h 640"/>
                <a:gd name="T8" fmla="*/ 208 w 640"/>
                <a:gd name="T9" fmla="*/ 240 h 640"/>
                <a:gd name="T10" fmla="*/ 270 w 640"/>
                <a:gd name="T11" fmla="*/ 249 h 640"/>
                <a:gd name="T12" fmla="*/ 278 w 640"/>
                <a:gd name="T13" fmla="*/ 306 h 640"/>
                <a:gd name="T14" fmla="*/ 187 w 640"/>
                <a:gd name="T15" fmla="*/ 373 h 640"/>
                <a:gd name="T16" fmla="*/ 125 w 640"/>
                <a:gd name="T17" fmla="*/ 359 h 640"/>
                <a:gd name="T18" fmla="*/ 94 w 640"/>
                <a:gd name="T19" fmla="*/ 333 h 640"/>
                <a:gd name="T20" fmla="*/ 80 w 640"/>
                <a:gd name="T21" fmla="*/ 290 h 640"/>
                <a:gd name="T22" fmla="*/ 81 w 640"/>
                <a:gd name="T23" fmla="*/ 248 h 640"/>
                <a:gd name="T24" fmla="*/ 160 w 640"/>
                <a:gd name="T25" fmla="*/ 241 h 640"/>
                <a:gd name="T26" fmla="*/ 320 w 640"/>
                <a:gd name="T27" fmla="*/ 240 h 640"/>
                <a:gd name="T28" fmla="*/ 453 w 640"/>
                <a:gd name="T29" fmla="*/ 400 h 640"/>
                <a:gd name="T30" fmla="*/ 602 w 640"/>
                <a:gd name="T31" fmla="*/ 267 h 640"/>
                <a:gd name="T32" fmla="*/ 27 w 640"/>
                <a:gd name="T33" fmla="*/ 320 h 640"/>
                <a:gd name="T34" fmla="*/ 53 w 640"/>
                <a:gd name="T35" fmla="*/ 290 h 640"/>
                <a:gd name="T36" fmla="*/ 307 w 640"/>
                <a:gd name="T37" fmla="*/ 280 h 640"/>
                <a:gd name="T38" fmla="*/ 453 w 640"/>
                <a:gd name="T39" fmla="*/ 240 h 640"/>
                <a:gd name="T40" fmla="*/ 520 w 640"/>
                <a:gd name="T41" fmla="*/ 253 h 640"/>
                <a:gd name="T42" fmla="*/ 573 w 640"/>
                <a:gd name="T43" fmla="*/ 253 h 640"/>
                <a:gd name="T44" fmla="*/ 547 w 640"/>
                <a:gd name="T45" fmla="*/ 307 h 640"/>
                <a:gd name="T46" fmla="*/ 520 w 640"/>
                <a:gd name="T47" fmla="*/ 333 h 640"/>
                <a:gd name="T48" fmla="*/ 493 w 640"/>
                <a:gd name="T49" fmla="*/ 360 h 640"/>
                <a:gd name="T50" fmla="*/ 427 w 640"/>
                <a:gd name="T51" fmla="*/ 371 h 640"/>
                <a:gd name="T52" fmla="*/ 360 w 640"/>
                <a:gd name="T53" fmla="*/ 280 h 640"/>
                <a:gd name="T54" fmla="*/ 413 w 640"/>
                <a:gd name="T55" fmla="*/ 253 h 640"/>
                <a:gd name="T56" fmla="*/ 80 w 640"/>
                <a:gd name="T57" fmla="*/ 267 h 640"/>
                <a:gd name="T58" fmla="*/ 147 w 640"/>
                <a:gd name="T59" fmla="*/ 253 h 640"/>
                <a:gd name="T60" fmla="*/ 147 w 640"/>
                <a:gd name="T61" fmla="*/ 253 h 640"/>
                <a:gd name="T62" fmla="*/ 213 w 640"/>
                <a:gd name="T63" fmla="*/ 267 h 640"/>
                <a:gd name="T64" fmla="*/ 253 w 640"/>
                <a:gd name="T65" fmla="*/ 280 h 640"/>
                <a:gd name="T66" fmla="*/ 373 w 640"/>
                <a:gd name="T67" fmla="*/ 267 h 640"/>
                <a:gd name="T68" fmla="*/ 440 w 640"/>
                <a:gd name="T69" fmla="*/ 253 h 640"/>
                <a:gd name="T70" fmla="*/ 440 w 640"/>
                <a:gd name="T71" fmla="*/ 253 h 640"/>
                <a:gd name="T72" fmla="*/ 507 w 640"/>
                <a:gd name="T73" fmla="*/ 267 h 640"/>
                <a:gd name="T74" fmla="*/ 547 w 640"/>
                <a:gd name="T75" fmla="*/ 280 h 640"/>
                <a:gd name="T76" fmla="*/ 107 w 640"/>
                <a:gd name="T77" fmla="*/ 293 h 640"/>
                <a:gd name="T78" fmla="*/ 173 w 640"/>
                <a:gd name="T79" fmla="*/ 280 h 640"/>
                <a:gd name="T80" fmla="*/ 173 w 640"/>
                <a:gd name="T81" fmla="*/ 280 h 640"/>
                <a:gd name="T82" fmla="*/ 240 w 640"/>
                <a:gd name="T83" fmla="*/ 293 h 640"/>
                <a:gd name="T84" fmla="*/ 413 w 640"/>
                <a:gd name="T85" fmla="*/ 307 h 640"/>
                <a:gd name="T86" fmla="*/ 453 w 640"/>
                <a:gd name="T87" fmla="*/ 293 h 640"/>
                <a:gd name="T88" fmla="*/ 520 w 640"/>
                <a:gd name="T89" fmla="*/ 280 h 640"/>
                <a:gd name="T90" fmla="*/ 520 w 640"/>
                <a:gd name="T91" fmla="*/ 280 h 640"/>
                <a:gd name="T92" fmla="*/ 160 w 640"/>
                <a:gd name="T93" fmla="*/ 320 h 640"/>
                <a:gd name="T94" fmla="*/ 200 w 640"/>
                <a:gd name="T95" fmla="*/ 333 h 640"/>
                <a:gd name="T96" fmla="*/ 240 w 640"/>
                <a:gd name="T97" fmla="*/ 320 h 640"/>
                <a:gd name="T98" fmla="*/ 387 w 640"/>
                <a:gd name="T99" fmla="*/ 307 h 640"/>
                <a:gd name="T100" fmla="*/ 387 w 640"/>
                <a:gd name="T101" fmla="*/ 307 h 640"/>
                <a:gd name="T102" fmla="*/ 453 w 640"/>
                <a:gd name="T103" fmla="*/ 320 h 640"/>
                <a:gd name="T104" fmla="*/ 493 w 640"/>
                <a:gd name="T105" fmla="*/ 333 h 640"/>
                <a:gd name="T106" fmla="*/ 160 w 640"/>
                <a:gd name="T107" fmla="*/ 347 h 640"/>
                <a:gd name="T108" fmla="*/ 227 w 640"/>
                <a:gd name="T109" fmla="*/ 333 h 640"/>
                <a:gd name="T110" fmla="*/ 227 w 640"/>
                <a:gd name="T111" fmla="*/ 333 h 640"/>
                <a:gd name="T112" fmla="*/ 427 w 640"/>
                <a:gd name="T113" fmla="*/ 347 h 640"/>
                <a:gd name="T114" fmla="*/ 467 w 640"/>
                <a:gd name="T115" fmla="*/ 360 h 640"/>
                <a:gd name="T116" fmla="*/ 496 w 640"/>
                <a:gd name="T117" fmla="*/ 431 h 640"/>
                <a:gd name="T118" fmla="*/ 217 w 640"/>
                <a:gd name="T119" fmla="*/ 503 h 640"/>
                <a:gd name="T120" fmla="*/ 506 w 640"/>
                <a:gd name="T121" fmla="*/ 426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40" h="640">
                  <a:moveTo>
                    <a:pt x="320" y="0"/>
                  </a:moveTo>
                  <a:cubicBezTo>
                    <a:pt x="143" y="0"/>
                    <a:pt x="0" y="143"/>
                    <a:pt x="0" y="320"/>
                  </a:cubicBezTo>
                  <a:cubicBezTo>
                    <a:pt x="0" y="496"/>
                    <a:pt x="143" y="640"/>
                    <a:pt x="320" y="640"/>
                  </a:cubicBezTo>
                  <a:cubicBezTo>
                    <a:pt x="497" y="640"/>
                    <a:pt x="640" y="496"/>
                    <a:pt x="640" y="320"/>
                  </a:cubicBezTo>
                  <a:cubicBezTo>
                    <a:pt x="640" y="144"/>
                    <a:pt x="498" y="1"/>
                    <a:pt x="322" y="0"/>
                  </a:cubicBezTo>
                  <a:cubicBezTo>
                    <a:pt x="321" y="0"/>
                    <a:pt x="321" y="0"/>
                    <a:pt x="320" y="0"/>
                  </a:cubicBezTo>
                  <a:close/>
                  <a:moveTo>
                    <a:pt x="320" y="27"/>
                  </a:moveTo>
                  <a:cubicBezTo>
                    <a:pt x="451" y="27"/>
                    <a:pt x="562" y="113"/>
                    <a:pt x="600" y="231"/>
                  </a:cubicBezTo>
                  <a:cubicBezTo>
                    <a:pt x="598" y="231"/>
                    <a:pt x="597" y="230"/>
                    <a:pt x="596" y="230"/>
                  </a:cubicBezTo>
                  <a:cubicBezTo>
                    <a:pt x="588" y="226"/>
                    <a:pt x="577" y="224"/>
                    <a:pt x="563" y="221"/>
                  </a:cubicBezTo>
                  <a:cubicBezTo>
                    <a:pt x="535" y="216"/>
                    <a:pt x="492" y="213"/>
                    <a:pt x="432" y="213"/>
                  </a:cubicBezTo>
                  <a:cubicBezTo>
                    <a:pt x="394" y="213"/>
                    <a:pt x="377" y="221"/>
                    <a:pt x="351" y="225"/>
                  </a:cubicBezTo>
                  <a:cubicBezTo>
                    <a:pt x="345" y="220"/>
                    <a:pt x="336" y="213"/>
                    <a:pt x="320" y="213"/>
                  </a:cubicBezTo>
                  <a:cubicBezTo>
                    <a:pt x="304" y="213"/>
                    <a:pt x="295" y="220"/>
                    <a:pt x="289" y="225"/>
                  </a:cubicBezTo>
                  <a:cubicBezTo>
                    <a:pt x="263" y="221"/>
                    <a:pt x="246" y="213"/>
                    <a:pt x="208" y="213"/>
                  </a:cubicBezTo>
                  <a:cubicBezTo>
                    <a:pt x="148" y="213"/>
                    <a:pt x="105" y="216"/>
                    <a:pt x="77" y="221"/>
                  </a:cubicBezTo>
                  <a:cubicBezTo>
                    <a:pt x="63" y="224"/>
                    <a:pt x="52" y="226"/>
                    <a:pt x="44" y="230"/>
                  </a:cubicBezTo>
                  <a:cubicBezTo>
                    <a:pt x="43" y="230"/>
                    <a:pt x="42" y="231"/>
                    <a:pt x="40" y="231"/>
                  </a:cubicBezTo>
                  <a:cubicBezTo>
                    <a:pt x="78" y="113"/>
                    <a:pt x="189" y="27"/>
                    <a:pt x="320" y="27"/>
                  </a:cubicBezTo>
                  <a:close/>
                  <a:moveTo>
                    <a:pt x="208" y="240"/>
                  </a:moveTo>
                  <a:cubicBezTo>
                    <a:pt x="210" y="240"/>
                    <a:pt x="211" y="240"/>
                    <a:pt x="213" y="240"/>
                  </a:cubicBezTo>
                  <a:cubicBezTo>
                    <a:pt x="213" y="247"/>
                    <a:pt x="219" y="253"/>
                    <a:pt x="227" y="253"/>
                  </a:cubicBezTo>
                  <a:cubicBezTo>
                    <a:pt x="233" y="253"/>
                    <a:pt x="238" y="249"/>
                    <a:pt x="240" y="243"/>
                  </a:cubicBezTo>
                  <a:cubicBezTo>
                    <a:pt x="250" y="244"/>
                    <a:pt x="260" y="246"/>
                    <a:pt x="270" y="249"/>
                  </a:cubicBezTo>
                  <a:cubicBezTo>
                    <a:pt x="272" y="252"/>
                    <a:pt x="276" y="253"/>
                    <a:pt x="280" y="253"/>
                  </a:cubicBezTo>
                  <a:lnTo>
                    <a:pt x="280" y="280"/>
                  </a:lnTo>
                  <a:cubicBezTo>
                    <a:pt x="273" y="280"/>
                    <a:pt x="267" y="286"/>
                    <a:pt x="267" y="293"/>
                  </a:cubicBezTo>
                  <a:cubicBezTo>
                    <a:pt x="267" y="300"/>
                    <a:pt x="272" y="305"/>
                    <a:pt x="278" y="306"/>
                  </a:cubicBezTo>
                  <a:cubicBezTo>
                    <a:pt x="275" y="329"/>
                    <a:pt x="267" y="343"/>
                    <a:pt x="256" y="353"/>
                  </a:cubicBezTo>
                  <a:cubicBezTo>
                    <a:pt x="246" y="363"/>
                    <a:pt x="231" y="369"/>
                    <a:pt x="213" y="371"/>
                  </a:cubicBezTo>
                  <a:cubicBezTo>
                    <a:pt x="212" y="365"/>
                    <a:pt x="207" y="360"/>
                    <a:pt x="200" y="360"/>
                  </a:cubicBezTo>
                  <a:cubicBezTo>
                    <a:pt x="193" y="360"/>
                    <a:pt x="187" y="366"/>
                    <a:pt x="187" y="373"/>
                  </a:cubicBezTo>
                  <a:cubicBezTo>
                    <a:pt x="177" y="373"/>
                    <a:pt x="168" y="372"/>
                    <a:pt x="160" y="371"/>
                  </a:cubicBezTo>
                  <a:cubicBezTo>
                    <a:pt x="158" y="364"/>
                    <a:pt x="153" y="360"/>
                    <a:pt x="147" y="360"/>
                  </a:cubicBezTo>
                  <a:cubicBezTo>
                    <a:pt x="143" y="360"/>
                    <a:pt x="139" y="361"/>
                    <a:pt x="137" y="364"/>
                  </a:cubicBezTo>
                  <a:cubicBezTo>
                    <a:pt x="133" y="362"/>
                    <a:pt x="129" y="361"/>
                    <a:pt x="125" y="359"/>
                  </a:cubicBezTo>
                  <a:cubicBezTo>
                    <a:pt x="130" y="357"/>
                    <a:pt x="133" y="352"/>
                    <a:pt x="133" y="347"/>
                  </a:cubicBezTo>
                  <a:cubicBezTo>
                    <a:pt x="133" y="339"/>
                    <a:pt x="127" y="333"/>
                    <a:pt x="120" y="333"/>
                  </a:cubicBezTo>
                  <a:cubicBezTo>
                    <a:pt x="113" y="333"/>
                    <a:pt x="107" y="339"/>
                    <a:pt x="107" y="346"/>
                  </a:cubicBezTo>
                  <a:cubicBezTo>
                    <a:pt x="102" y="342"/>
                    <a:pt x="98" y="338"/>
                    <a:pt x="94" y="333"/>
                  </a:cubicBezTo>
                  <a:cubicBezTo>
                    <a:pt x="101" y="332"/>
                    <a:pt x="107" y="327"/>
                    <a:pt x="107" y="320"/>
                  </a:cubicBezTo>
                  <a:cubicBezTo>
                    <a:pt x="107" y="312"/>
                    <a:pt x="101" y="307"/>
                    <a:pt x="93" y="307"/>
                  </a:cubicBezTo>
                  <a:cubicBezTo>
                    <a:pt x="89" y="307"/>
                    <a:pt x="86" y="308"/>
                    <a:pt x="83" y="311"/>
                  </a:cubicBezTo>
                  <a:cubicBezTo>
                    <a:pt x="81" y="304"/>
                    <a:pt x="80" y="297"/>
                    <a:pt x="80" y="290"/>
                  </a:cubicBezTo>
                  <a:cubicBezTo>
                    <a:pt x="80" y="272"/>
                    <a:pt x="73" y="260"/>
                    <a:pt x="65" y="253"/>
                  </a:cubicBezTo>
                  <a:cubicBezTo>
                    <a:pt x="65" y="253"/>
                    <a:pt x="66" y="253"/>
                    <a:pt x="67" y="253"/>
                  </a:cubicBezTo>
                  <a:cubicBezTo>
                    <a:pt x="71" y="253"/>
                    <a:pt x="74" y="251"/>
                    <a:pt x="77" y="248"/>
                  </a:cubicBezTo>
                  <a:cubicBezTo>
                    <a:pt x="78" y="248"/>
                    <a:pt x="79" y="248"/>
                    <a:pt x="81" y="248"/>
                  </a:cubicBezTo>
                  <a:cubicBezTo>
                    <a:pt x="89" y="246"/>
                    <a:pt x="98" y="245"/>
                    <a:pt x="107" y="244"/>
                  </a:cubicBezTo>
                  <a:cubicBezTo>
                    <a:pt x="109" y="250"/>
                    <a:pt x="114" y="253"/>
                    <a:pt x="120" y="253"/>
                  </a:cubicBezTo>
                  <a:cubicBezTo>
                    <a:pt x="126" y="253"/>
                    <a:pt x="132" y="248"/>
                    <a:pt x="133" y="242"/>
                  </a:cubicBezTo>
                  <a:cubicBezTo>
                    <a:pt x="141" y="241"/>
                    <a:pt x="151" y="241"/>
                    <a:pt x="160" y="241"/>
                  </a:cubicBezTo>
                  <a:cubicBezTo>
                    <a:pt x="160" y="248"/>
                    <a:pt x="166" y="253"/>
                    <a:pt x="173" y="253"/>
                  </a:cubicBezTo>
                  <a:cubicBezTo>
                    <a:pt x="181" y="253"/>
                    <a:pt x="186" y="247"/>
                    <a:pt x="187" y="240"/>
                  </a:cubicBezTo>
                  <a:cubicBezTo>
                    <a:pt x="194" y="240"/>
                    <a:pt x="200" y="240"/>
                    <a:pt x="208" y="240"/>
                  </a:cubicBezTo>
                  <a:close/>
                  <a:moveTo>
                    <a:pt x="320" y="240"/>
                  </a:moveTo>
                  <a:cubicBezTo>
                    <a:pt x="328" y="240"/>
                    <a:pt x="332" y="245"/>
                    <a:pt x="333" y="246"/>
                  </a:cubicBezTo>
                  <a:lnTo>
                    <a:pt x="333" y="280"/>
                  </a:lnTo>
                  <a:cubicBezTo>
                    <a:pt x="333" y="322"/>
                    <a:pt x="344" y="353"/>
                    <a:pt x="366" y="373"/>
                  </a:cubicBezTo>
                  <a:cubicBezTo>
                    <a:pt x="388" y="393"/>
                    <a:pt x="418" y="400"/>
                    <a:pt x="453" y="400"/>
                  </a:cubicBezTo>
                  <a:cubicBezTo>
                    <a:pt x="489" y="400"/>
                    <a:pt x="522" y="389"/>
                    <a:pt x="547" y="370"/>
                  </a:cubicBezTo>
                  <a:cubicBezTo>
                    <a:pt x="571" y="351"/>
                    <a:pt x="587" y="322"/>
                    <a:pt x="587" y="290"/>
                  </a:cubicBezTo>
                  <a:cubicBezTo>
                    <a:pt x="587" y="274"/>
                    <a:pt x="590" y="273"/>
                    <a:pt x="593" y="271"/>
                  </a:cubicBezTo>
                  <a:cubicBezTo>
                    <a:pt x="595" y="270"/>
                    <a:pt x="598" y="269"/>
                    <a:pt x="602" y="267"/>
                  </a:cubicBezTo>
                  <a:cubicBezTo>
                    <a:pt x="603" y="266"/>
                    <a:pt x="606" y="265"/>
                    <a:pt x="608" y="263"/>
                  </a:cubicBezTo>
                  <a:cubicBezTo>
                    <a:pt x="611" y="281"/>
                    <a:pt x="613" y="300"/>
                    <a:pt x="613" y="320"/>
                  </a:cubicBezTo>
                  <a:cubicBezTo>
                    <a:pt x="613" y="482"/>
                    <a:pt x="482" y="613"/>
                    <a:pt x="320" y="613"/>
                  </a:cubicBezTo>
                  <a:cubicBezTo>
                    <a:pt x="158" y="613"/>
                    <a:pt x="27" y="482"/>
                    <a:pt x="27" y="320"/>
                  </a:cubicBezTo>
                  <a:cubicBezTo>
                    <a:pt x="27" y="300"/>
                    <a:pt x="29" y="281"/>
                    <a:pt x="32" y="263"/>
                  </a:cubicBezTo>
                  <a:cubicBezTo>
                    <a:pt x="34" y="265"/>
                    <a:pt x="36" y="266"/>
                    <a:pt x="38" y="267"/>
                  </a:cubicBezTo>
                  <a:cubicBezTo>
                    <a:pt x="42" y="269"/>
                    <a:pt x="45" y="270"/>
                    <a:pt x="46" y="271"/>
                  </a:cubicBezTo>
                  <a:cubicBezTo>
                    <a:pt x="50" y="273"/>
                    <a:pt x="53" y="274"/>
                    <a:pt x="53" y="290"/>
                  </a:cubicBezTo>
                  <a:cubicBezTo>
                    <a:pt x="53" y="322"/>
                    <a:pt x="69" y="351"/>
                    <a:pt x="93" y="370"/>
                  </a:cubicBezTo>
                  <a:cubicBezTo>
                    <a:pt x="118" y="389"/>
                    <a:pt x="151" y="400"/>
                    <a:pt x="187" y="400"/>
                  </a:cubicBezTo>
                  <a:cubicBezTo>
                    <a:pt x="222" y="400"/>
                    <a:pt x="252" y="393"/>
                    <a:pt x="274" y="373"/>
                  </a:cubicBezTo>
                  <a:cubicBezTo>
                    <a:pt x="296" y="353"/>
                    <a:pt x="307" y="322"/>
                    <a:pt x="307" y="280"/>
                  </a:cubicBezTo>
                  <a:lnTo>
                    <a:pt x="307" y="246"/>
                  </a:lnTo>
                  <a:cubicBezTo>
                    <a:pt x="308" y="245"/>
                    <a:pt x="312" y="240"/>
                    <a:pt x="320" y="240"/>
                  </a:cubicBezTo>
                  <a:close/>
                  <a:moveTo>
                    <a:pt x="432" y="240"/>
                  </a:moveTo>
                  <a:cubicBezTo>
                    <a:pt x="440" y="240"/>
                    <a:pt x="446" y="240"/>
                    <a:pt x="453" y="240"/>
                  </a:cubicBezTo>
                  <a:cubicBezTo>
                    <a:pt x="453" y="247"/>
                    <a:pt x="459" y="253"/>
                    <a:pt x="467" y="253"/>
                  </a:cubicBezTo>
                  <a:cubicBezTo>
                    <a:pt x="474" y="253"/>
                    <a:pt x="479" y="248"/>
                    <a:pt x="480" y="241"/>
                  </a:cubicBezTo>
                  <a:cubicBezTo>
                    <a:pt x="489" y="241"/>
                    <a:pt x="499" y="241"/>
                    <a:pt x="507" y="242"/>
                  </a:cubicBezTo>
                  <a:cubicBezTo>
                    <a:pt x="508" y="248"/>
                    <a:pt x="513" y="253"/>
                    <a:pt x="520" y="253"/>
                  </a:cubicBezTo>
                  <a:cubicBezTo>
                    <a:pt x="526" y="253"/>
                    <a:pt x="531" y="250"/>
                    <a:pt x="533" y="244"/>
                  </a:cubicBezTo>
                  <a:cubicBezTo>
                    <a:pt x="542" y="245"/>
                    <a:pt x="551" y="246"/>
                    <a:pt x="559" y="247"/>
                  </a:cubicBezTo>
                  <a:cubicBezTo>
                    <a:pt x="560" y="248"/>
                    <a:pt x="562" y="248"/>
                    <a:pt x="563" y="248"/>
                  </a:cubicBezTo>
                  <a:cubicBezTo>
                    <a:pt x="566" y="251"/>
                    <a:pt x="569" y="253"/>
                    <a:pt x="573" y="253"/>
                  </a:cubicBezTo>
                  <a:cubicBezTo>
                    <a:pt x="574" y="253"/>
                    <a:pt x="574" y="253"/>
                    <a:pt x="575" y="253"/>
                  </a:cubicBezTo>
                  <a:cubicBezTo>
                    <a:pt x="567" y="260"/>
                    <a:pt x="560" y="272"/>
                    <a:pt x="560" y="290"/>
                  </a:cubicBezTo>
                  <a:cubicBezTo>
                    <a:pt x="560" y="297"/>
                    <a:pt x="559" y="304"/>
                    <a:pt x="557" y="311"/>
                  </a:cubicBezTo>
                  <a:cubicBezTo>
                    <a:pt x="554" y="308"/>
                    <a:pt x="550" y="307"/>
                    <a:pt x="547" y="307"/>
                  </a:cubicBezTo>
                  <a:cubicBezTo>
                    <a:pt x="539" y="307"/>
                    <a:pt x="533" y="312"/>
                    <a:pt x="533" y="320"/>
                  </a:cubicBezTo>
                  <a:cubicBezTo>
                    <a:pt x="533" y="327"/>
                    <a:pt x="539" y="333"/>
                    <a:pt x="545" y="333"/>
                  </a:cubicBezTo>
                  <a:cubicBezTo>
                    <a:pt x="542" y="338"/>
                    <a:pt x="538" y="342"/>
                    <a:pt x="533" y="346"/>
                  </a:cubicBezTo>
                  <a:cubicBezTo>
                    <a:pt x="533" y="339"/>
                    <a:pt x="527" y="333"/>
                    <a:pt x="520" y="333"/>
                  </a:cubicBezTo>
                  <a:cubicBezTo>
                    <a:pt x="513" y="333"/>
                    <a:pt x="507" y="339"/>
                    <a:pt x="507" y="347"/>
                  </a:cubicBezTo>
                  <a:cubicBezTo>
                    <a:pt x="507" y="352"/>
                    <a:pt x="510" y="357"/>
                    <a:pt x="515" y="359"/>
                  </a:cubicBezTo>
                  <a:cubicBezTo>
                    <a:pt x="511" y="361"/>
                    <a:pt x="507" y="362"/>
                    <a:pt x="503" y="364"/>
                  </a:cubicBezTo>
                  <a:cubicBezTo>
                    <a:pt x="500" y="361"/>
                    <a:pt x="497" y="360"/>
                    <a:pt x="493" y="360"/>
                  </a:cubicBezTo>
                  <a:cubicBezTo>
                    <a:pt x="487" y="360"/>
                    <a:pt x="481" y="364"/>
                    <a:pt x="480" y="371"/>
                  </a:cubicBezTo>
                  <a:cubicBezTo>
                    <a:pt x="472" y="372"/>
                    <a:pt x="463" y="373"/>
                    <a:pt x="453" y="373"/>
                  </a:cubicBezTo>
                  <a:cubicBezTo>
                    <a:pt x="453" y="366"/>
                    <a:pt x="447" y="360"/>
                    <a:pt x="440" y="360"/>
                  </a:cubicBezTo>
                  <a:cubicBezTo>
                    <a:pt x="433" y="360"/>
                    <a:pt x="428" y="365"/>
                    <a:pt x="427" y="371"/>
                  </a:cubicBezTo>
                  <a:cubicBezTo>
                    <a:pt x="409" y="369"/>
                    <a:pt x="394" y="363"/>
                    <a:pt x="384" y="353"/>
                  </a:cubicBezTo>
                  <a:cubicBezTo>
                    <a:pt x="373" y="343"/>
                    <a:pt x="365" y="329"/>
                    <a:pt x="362" y="306"/>
                  </a:cubicBezTo>
                  <a:cubicBezTo>
                    <a:pt x="368" y="305"/>
                    <a:pt x="373" y="300"/>
                    <a:pt x="373" y="293"/>
                  </a:cubicBezTo>
                  <a:cubicBezTo>
                    <a:pt x="373" y="286"/>
                    <a:pt x="367" y="280"/>
                    <a:pt x="360" y="280"/>
                  </a:cubicBezTo>
                  <a:lnTo>
                    <a:pt x="360" y="253"/>
                  </a:lnTo>
                  <a:cubicBezTo>
                    <a:pt x="364" y="253"/>
                    <a:pt x="367" y="252"/>
                    <a:pt x="370" y="249"/>
                  </a:cubicBezTo>
                  <a:cubicBezTo>
                    <a:pt x="380" y="246"/>
                    <a:pt x="390" y="244"/>
                    <a:pt x="400" y="243"/>
                  </a:cubicBezTo>
                  <a:cubicBezTo>
                    <a:pt x="402" y="249"/>
                    <a:pt x="407" y="253"/>
                    <a:pt x="413" y="253"/>
                  </a:cubicBezTo>
                  <a:cubicBezTo>
                    <a:pt x="421" y="253"/>
                    <a:pt x="426" y="247"/>
                    <a:pt x="427" y="240"/>
                  </a:cubicBezTo>
                  <a:cubicBezTo>
                    <a:pt x="428" y="240"/>
                    <a:pt x="430" y="240"/>
                    <a:pt x="432" y="240"/>
                  </a:cubicBezTo>
                  <a:close/>
                  <a:moveTo>
                    <a:pt x="93" y="253"/>
                  </a:moveTo>
                  <a:cubicBezTo>
                    <a:pt x="86" y="253"/>
                    <a:pt x="80" y="259"/>
                    <a:pt x="80" y="267"/>
                  </a:cubicBezTo>
                  <a:cubicBezTo>
                    <a:pt x="80" y="274"/>
                    <a:pt x="86" y="280"/>
                    <a:pt x="93" y="280"/>
                  </a:cubicBezTo>
                  <a:cubicBezTo>
                    <a:pt x="101" y="280"/>
                    <a:pt x="107" y="274"/>
                    <a:pt x="107" y="267"/>
                  </a:cubicBezTo>
                  <a:cubicBezTo>
                    <a:pt x="107" y="259"/>
                    <a:pt x="101" y="253"/>
                    <a:pt x="93" y="253"/>
                  </a:cubicBezTo>
                  <a:close/>
                  <a:moveTo>
                    <a:pt x="147" y="253"/>
                  </a:moveTo>
                  <a:cubicBezTo>
                    <a:pt x="139" y="253"/>
                    <a:pt x="133" y="259"/>
                    <a:pt x="133" y="267"/>
                  </a:cubicBezTo>
                  <a:cubicBezTo>
                    <a:pt x="133" y="274"/>
                    <a:pt x="139" y="280"/>
                    <a:pt x="147" y="280"/>
                  </a:cubicBezTo>
                  <a:cubicBezTo>
                    <a:pt x="154" y="280"/>
                    <a:pt x="160" y="274"/>
                    <a:pt x="160" y="267"/>
                  </a:cubicBezTo>
                  <a:cubicBezTo>
                    <a:pt x="160" y="259"/>
                    <a:pt x="154" y="253"/>
                    <a:pt x="147" y="253"/>
                  </a:cubicBezTo>
                  <a:close/>
                  <a:moveTo>
                    <a:pt x="200" y="253"/>
                  </a:moveTo>
                  <a:cubicBezTo>
                    <a:pt x="193" y="253"/>
                    <a:pt x="187" y="259"/>
                    <a:pt x="187" y="267"/>
                  </a:cubicBezTo>
                  <a:cubicBezTo>
                    <a:pt x="187" y="274"/>
                    <a:pt x="193" y="280"/>
                    <a:pt x="200" y="280"/>
                  </a:cubicBezTo>
                  <a:cubicBezTo>
                    <a:pt x="207" y="280"/>
                    <a:pt x="213" y="274"/>
                    <a:pt x="213" y="267"/>
                  </a:cubicBezTo>
                  <a:cubicBezTo>
                    <a:pt x="213" y="259"/>
                    <a:pt x="207" y="253"/>
                    <a:pt x="200" y="253"/>
                  </a:cubicBezTo>
                  <a:close/>
                  <a:moveTo>
                    <a:pt x="253" y="253"/>
                  </a:moveTo>
                  <a:cubicBezTo>
                    <a:pt x="246" y="253"/>
                    <a:pt x="240" y="259"/>
                    <a:pt x="240" y="267"/>
                  </a:cubicBezTo>
                  <a:cubicBezTo>
                    <a:pt x="240" y="274"/>
                    <a:pt x="246" y="280"/>
                    <a:pt x="253" y="280"/>
                  </a:cubicBezTo>
                  <a:cubicBezTo>
                    <a:pt x="261" y="280"/>
                    <a:pt x="267" y="274"/>
                    <a:pt x="267" y="267"/>
                  </a:cubicBezTo>
                  <a:cubicBezTo>
                    <a:pt x="267" y="259"/>
                    <a:pt x="261" y="253"/>
                    <a:pt x="253" y="253"/>
                  </a:cubicBezTo>
                  <a:close/>
                  <a:moveTo>
                    <a:pt x="387" y="253"/>
                  </a:moveTo>
                  <a:cubicBezTo>
                    <a:pt x="379" y="253"/>
                    <a:pt x="373" y="259"/>
                    <a:pt x="373" y="267"/>
                  </a:cubicBezTo>
                  <a:cubicBezTo>
                    <a:pt x="373" y="274"/>
                    <a:pt x="379" y="280"/>
                    <a:pt x="387" y="280"/>
                  </a:cubicBezTo>
                  <a:cubicBezTo>
                    <a:pt x="394" y="280"/>
                    <a:pt x="400" y="274"/>
                    <a:pt x="400" y="267"/>
                  </a:cubicBezTo>
                  <a:cubicBezTo>
                    <a:pt x="400" y="259"/>
                    <a:pt x="394" y="253"/>
                    <a:pt x="387" y="253"/>
                  </a:cubicBezTo>
                  <a:close/>
                  <a:moveTo>
                    <a:pt x="440" y="253"/>
                  </a:moveTo>
                  <a:cubicBezTo>
                    <a:pt x="433" y="253"/>
                    <a:pt x="427" y="259"/>
                    <a:pt x="427" y="267"/>
                  </a:cubicBezTo>
                  <a:cubicBezTo>
                    <a:pt x="427" y="274"/>
                    <a:pt x="433" y="280"/>
                    <a:pt x="440" y="280"/>
                  </a:cubicBezTo>
                  <a:cubicBezTo>
                    <a:pt x="447" y="280"/>
                    <a:pt x="453" y="274"/>
                    <a:pt x="453" y="267"/>
                  </a:cubicBezTo>
                  <a:cubicBezTo>
                    <a:pt x="453" y="259"/>
                    <a:pt x="447" y="253"/>
                    <a:pt x="440" y="253"/>
                  </a:cubicBezTo>
                  <a:close/>
                  <a:moveTo>
                    <a:pt x="493" y="253"/>
                  </a:moveTo>
                  <a:cubicBezTo>
                    <a:pt x="486" y="253"/>
                    <a:pt x="480" y="259"/>
                    <a:pt x="480" y="267"/>
                  </a:cubicBezTo>
                  <a:cubicBezTo>
                    <a:pt x="480" y="274"/>
                    <a:pt x="486" y="280"/>
                    <a:pt x="493" y="280"/>
                  </a:cubicBezTo>
                  <a:cubicBezTo>
                    <a:pt x="501" y="280"/>
                    <a:pt x="507" y="274"/>
                    <a:pt x="507" y="267"/>
                  </a:cubicBezTo>
                  <a:cubicBezTo>
                    <a:pt x="507" y="259"/>
                    <a:pt x="501" y="253"/>
                    <a:pt x="493" y="253"/>
                  </a:cubicBezTo>
                  <a:close/>
                  <a:moveTo>
                    <a:pt x="547" y="253"/>
                  </a:moveTo>
                  <a:cubicBezTo>
                    <a:pt x="539" y="253"/>
                    <a:pt x="533" y="259"/>
                    <a:pt x="533" y="267"/>
                  </a:cubicBezTo>
                  <a:cubicBezTo>
                    <a:pt x="533" y="274"/>
                    <a:pt x="539" y="280"/>
                    <a:pt x="547" y="280"/>
                  </a:cubicBezTo>
                  <a:cubicBezTo>
                    <a:pt x="554" y="280"/>
                    <a:pt x="560" y="274"/>
                    <a:pt x="560" y="267"/>
                  </a:cubicBezTo>
                  <a:cubicBezTo>
                    <a:pt x="560" y="259"/>
                    <a:pt x="554" y="253"/>
                    <a:pt x="547" y="253"/>
                  </a:cubicBezTo>
                  <a:close/>
                  <a:moveTo>
                    <a:pt x="120" y="280"/>
                  </a:moveTo>
                  <a:cubicBezTo>
                    <a:pt x="113" y="280"/>
                    <a:pt x="107" y="286"/>
                    <a:pt x="107" y="293"/>
                  </a:cubicBezTo>
                  <a:cubicBezTo>
                    <a:pt x="107" y="301"/>
                    <a:pt x="113" y="307"/>
                    <a:pt x="120" y="307"/>
                  </a:cubicBezTo>
                  <a:cubicBezTo>
                    <a:pt x="127" y="307"/>
                    <a:pt x="133" y="301"/>
                    <a:pt x="133" y="293"/>
                  </a:cubicBezTo>
                  <a:cubicBezTo>
                    <a:pt x="133" y="286"/>
                    <a:pt x="127" y="280"/>
                    <a:pt x="120" y="280"/>
                  </a:cubicBezTo>
                  <a:close/>
                  <a:moveTo>
                    <a:pt x="173" y="280"/>
                  </a:moveTo>
                  <a:cubicBezTo>
                    <a:pt x="166" y="280"/>
                    <a:pt x="160" y="286"/>
                    <a:pt x="160" y="293"/>
                  </a:cubicBezTo>
                  <a:cubicBezTo>
                    <a:pt x="160" y="301"/>
                    <a:pt x="166" y="307"/>
                    <a:pt x="173" y="307"/>
                  </a:cubicBezTo>
                  <a:cubicBezTo>
                    <a:pt x="181" y="307"/>
                    <a:pt x="187" y="301"/>
                    <a:pt x="187" y="293"/>
                  </a:cubicBezTo>
                  <a:cubicBezTo>
                    <a:pt x="187" y="286"/>
                    <a:pt x="181" y="280"/>
                    <a:pt x="173" y="280"/>
                  </a:cubicBezTo>
                  <a:close/>
                  <a:moveTo>
                    <a:pt x="227" y="280"/>
                  </a:moveTo>
                  <a:cubicBezTo>
                    <a:pt x="219" y="280"/>
                    <a:pt x="213" y="286"/>
                    <a:pt x="213" y="293"/>
                  </a:cubicBezTo>
                  <a:cubicBezTo>
                    <a:pt x="213" y="301"/>
                    <a:pt x="219" y="307"/>
                    <a:pt x="227" y="307"/>
                  </a:cubicBezTo>
                  <a:cubicBezTo>
                    <a:pt x="234" y="307"/>
                    <a:pt x="240" y="301"/>
                    <a:pt x="240" y="293"/>
                  </a:cubicBezTo>
                  <a:cubicBezTo>
                    <a:pt x="240" y="286"/>
                    <a:pt x="234" y="280"/>
                    <a:pt x="227" y="280"/>
                  </a:cubicBezTo>
                  <a:close/>
                  <a:moveTo>
                    <a:pt x="413" y="280"/>
                  </a:moveTo>
                  <a:cubicBezTo>
                    <a:pt x="406" y="280"/>
                    <a:pt x="400" y="286"/>
                    <a:pt x="400" y="293"/>
                  </a:cubicBezTo>
                  <a:cubicBezTo>
                    <a:pt x="400" y="301"/>
                    <a:pt x="406" y="307"/>
                    <a:pt x="413" y="307"/>
                  </a:cubicBezTo>
                  <a:cubicBezTo>
                    <a:pt x="421" y="307"/>
                    <a:pt x="427" y="301"/>
                    <a:pt x="427" y="293"/>
                  </a:cubicBezTo>
                  <a:cubicBezTo>
                    <a:pt x="427" y="286"/>
                    <a:pt x="421" y="280"/>
                    <a:pt x="413" y="280"/>
                  </a:cubicBezTo>
                  <a:close/>
                  <a:moveTo>
                    <a:pt x="467" y="280"/>
                  </a:moveTo>
                  <a:cubicBezTo>
                    <a:pt x="459" y="280"/>
                    <a:pt x="453" y="286"/>
                    <a:pt x="453" y="293"/>
                  </a:cubicBezTo>
                  <a:cubicBezTo>
                    <a:pt x="453" y="301"/>
                    <a:pt x="459" y="307"/>
                    <a:pt x="467" y="307"/>
                  </a:cubicBezTo>
                  <a:cubicBezTo>
                    <a:pt x="474" y="307"/>
                    <a:pt x="480" y="301"/>
                    <a:pt x="480" y="293"/>
                  </a:cubicBezTo>
                  <a:cubicBezTo>
                    <a:pt x="480" y="286"/>
                    <a:pt x="474" y="280"/>
                    <a:pt x="467" y="280"/>
                  </a:cubicBezTo>
                  <a:close/>
                  <a:moveTo>
                    <a:pt x="520" y="280"/>
                  </a:moveTo>
                  <a:cubicBezTo>
                    <a:pt x="513" y="280"/>
                    <a:pt x="507" y="286"/>
                    <a:pt x="507" y="293"/>
                  </a:cubicBezTo>
                  <a:cubicBezTo>
                    <a:pt x="507" y="301"/>
                    <a:pt x="513" y="307"/>
                    <a:pt x="520" y="307"/>
                  </a:cubicBezTo>
                  <a:cubicBezTo>
                    <a:pt x="527" y="307"/>
                    <a:pt x="533" y="301"/>
                    <a:pt x="533" y="293"/>
                  </a:cubicBezTo>
                  <a:cubicBezTo>
                    <a:pt x="533" y="286"/>
                    <a:pt x="527" y="280"/>
                    <a:pt x="520" y="280"/>
                  </a:cubicBezTo>
                  <a:close/>
                  <a:moveTo>
                    <a:pt x="147" y="307"/>
                  </a:moveTo>
                  <a:cubicBezTo>
                    <a:pt x="139" y="307"/>
                    <a:pt x="133" y="312"/>
                    <a:pt x="133" y="320"/>
                  </a:cubicBezTo>
                  <a:cubicBezTo>
                    <a:pt x="133" y="327"/>
                    <a:pt x="139" y="333"/>
                    <a:pt x="147" y="333"/>
                  </a:cubicBezTo>
                  <a:cubicBezTo>
                    <a:pt x="154" y="333"/>
                    <a:pt x="160" y="327"/>
                    <a:pt x="160" y="320"/>
                  </a:cubicBezTo>
                  <a:cubicBezTo>
                    <a:pt x="160" y="312"/>
                    <a:pt x="154" y="307"/>
                    <a:pt x="147" y="307"/>
                  </a:cubicBezTo>
                  <a:close/>
                  <a:moveTo>
                    <a:pt x="200" y="307"/>
                  </a:moveTo>
                  <a:cubicBezTo>
                    <a:pt x="193" y="307"/>
                    <a:pt x="187" y="312"/>
                    <a:pt x="187" y="320"/>
                  </a:cubicBezTo>
                  <a:cubicBezTo>
                    <a:pt x="187" y="327"/>
                    <a:pt x="193" y="333"/>
                    <a:pt x="200" y="333"/>
                  </a:cubicBezTo>
                  <a:cubicBezTo>
                    <a:pt x="207" y="333"/>
                    <a:pt x="213" y="327"/>
                    <a:pt x="213" y="320"/>
                  </a:cubicBezTo>
                  <a:cubicBezTo>
                    <a:pt x="213" y="312"/>
                    <a:pt x="207" y="307"/>
                    <a:pt x="200" y="307"/>
                  </a:cubicBezTo>
                  <a:close/>
                  <a:moveTo>
                    <a:pt x="253" y="307"/>
                  </a:moveTo>
                  <a:cubicBezTo>
                    <a:pt x="246" y="307"/>
                    <a:pt x="240" y="312"/>
                    <a:pt x="240" y="320"/>
                  </a:cubicBezTo>
                  <a:cubicBezTo>
                    <a:pt x="240" y="327"/>
                    <a:pt x="246" y="333"/>
                    <a:pt x="253" y="333"/>
                  </a:cubicBezTo>
                  <a:cubicBezTo>
                    <a:pt x="261" y="333"/>
                    <a:pt x="267" y="327"/>
                    <a:pt x="267" y="320"/>
                  </a:cubicBezTo>
                  <a:cubicBezTo>
                    <a:pt x="267" y="312"/>
                    <a:pt x="261" y="307"/>
                    <a:pt x="253" y="307"/>
                  </a:cubicBezTo>
                  <a:close/>
                  <a:moveTo>
                    <a:pt x="387" y="307"/>
                  </a:moveTo>
                  <a:cubicBezTo>
                    <a:pt x="379" y="307"/>
                    <a:pt x="373" y="312"/>
                    <a:pt x="373" y="320"/>
                  </a:cubicBezTo>
                  <a:cubicBezTo>
                    <a:pt x="373" y="327"/>
                    <a:pt x="379" y="333"/>
                    <a:pt x="387" y="333"/>
                  </a:cubicBezTo>
                  <a:cubicBezTo>
                    <a:pt x="394" y="333"/>
                    <a:pt x="400" y="327"/>
                    <a:pt x="400" y="320"/>
                  </a:cubicBezTo>
                  <a:cubicBezTo>
                    <a:pt x="400" y="312"/>
                    <a:pt x="394" y="307"/>
                    <a:pt x="387" y="307"/>
                  </a:cubicBezTo>
                  <a:close/>
                  <a:moveTo>
                    <a:pt x="440" y="307"/>
                  </a:moveTo>
                  <a:cubicBezTo>
                    <a:pt x="433" y="307"/>
                    <a:pt x="427" y="312"/>
                    <a:pt x="427" y="320"/>
                  </a:cubicBezTo>
                  <a:cubicBezTo>
                    <a:pt x="427" y="327"/>
                    <a:pt x="433" y="333"/>
                    <a:pt x="440" y="333"/>
                  </a:cubicBezTo>
                  <a:cubicBezTo>
                    <a:pt x="447" y="333"/>
                    <a:pt x="453" y="327"/>
                    <a:pt x="453" y="320"/>
                  </a:cubicBezTo>
                  <a:cubicBezTo>
                    <a:pt x="453" y="312"/>
                    <a:pt x="447" y="307"/>
                    <a:pt x="440" y="307"/>
                  </a:cubicBezTo>
                  <a:close/>
                  <a:moveTo>
                    <a:pt x="493" y="307"/>
                  </a:moveTo>
                  <a:cubicBezTo>
                    <a:pt x="486" y="307"/>
                    <a:pt x="480" y="312"/>
                    <a:pt x="480" y="320"/>
                  </a:cubicBezTo>
                  <a:cubicBezTo>
                    <a:pt x="480" y="327"/>
                    <a:pt x="486" y="333"/>
                    <a:pt x="493" y="333"/>
                  </a:cubicBezTo>
                  <a:cubicBezTo>
                    <a:pt x="501" y="333"/>
                    <a:pt x="507" y="327"/>
                    <a:pt x="507" y="320"/>
                  </a:cubicBezTo>
                  <a:cubicBezTo>
                    <a:pt x="507" y="312"/>
                    <a:pt x="501" y="307"/>
                    <a:pt x="493" y="307"/>
                  </a:cubicBezTo>
                  <a:close/>
                  <a:moveTo>
                    <a:pt x="173" y="333"/>
                  </a:moveTo>
                  <a:cubicBezTo>
                    <a:pt x="166" y="333"/>
                    <a:pt x="160" y="339"/>
                    <a:pt x="160" y="347"/>
                  </a:cubicBezTo>
                  <a:cubicBezTo>
                    <a:pt x="160" y="354"/>
                    <a:pt x="166" y="360"/>
                    <a:pt x="173" y="360"/>
                  </a:cubicBezTo>
                  <a:cubicBezTo>
                    <a:pt x="181" y="360"/>
                    <a:pt x="187" y="354"/>
                    <a:pt x="187" y="347"/>
                  </a:cubicBezTo>
                  <a:cubicBezTo>
                    <a:pt x="187" y="339"/>
                    <a:pt x="181" y="333"/>
                    <a:pt x="173" y="333"/>
                  </a:cubicBezTo>
                  <a:close/>
                  <a:moveTo>
                    <a:pt x="227" y="333"/>
                  </a:moveTo>
                  <a:cubicBezTo>
                    <a:pt x="219" y="333"/>
                    <a:pt x="213" y="339"/>
                    <a:pt x="213" y="347"/>
                  </a:cubicBezTo>
                  <a:cubicBezTo>
                    <a:pt x="213" y="354"/>
                    <a:pt x="219" y="360"/>
                    <a:pt x="227" y="360"/>
                  </a:cubicBezTo>
                  <a:cubicBezTo>
                    <a:pt x="234" y="360"/>
                    <a:pt x="240" y="354"/>
                    <a:pt x="240" y="347"/>
                  </a:cubicBezTo>
                  <a:cubicBezTo>
                    <a:pt x="240" y="339"/>
                    <a:pt x="234" y="333"/>
                    <a:pt x="227" y="333"/>
                  </a:cubicBezTo>
                  <a:close/>
                  <a:moveTo>
                    <a:pt x="413" y="333"/>
                  </a:moveTo>
                  <a:cubicBezTo>
                    <a:pt x="406" y="333"/>
                    <a:pt x="400" y="339"/>
                    <a:pt x="400" y="347"/>
                  </a:cubicBezTo>
                  <a:cubicBezTo>
                    <a:pt x="400" y="354"/>
                    <a:pt x="406" y="360"/>
                    <a:pt x="413" y="360"/>
                  </a:cubicBezTo>
                  <a:cubicBezTo>
                    <a:pt x="421" y="360"/>
                    <a:pt x="427" y="354"/>
                    <a:pt x="427" y="347"/>
                  </a:cubicBezTo>
                  <a:cubicBezTo>
                    <a:pt x="427" y="339"/>
                    <a:pt x="421" y="333"/>
                    <a:pt x="413" y="333"/>
                  </a:cubicBezTo>
                  <a:close/>
                  <a:moveTo>
                    <a:pt x="467" y="333"/>
                  </a:moveTo>
                  <a:cubicBezTo>
                    <a:pt x="459" y="333"/>
                    <a:pt x="453" y="339"/>
                    <a:pt x="453" y="347"/>
                  </a:cubicBezTo>
                  <a:cubicBezTo>
                    <a:pt x="453" y="354"/>
                    <a:pt x="459" y="360"/>
                    <a:pt x="467" y="360"/>
                  </a:cubicBezTo>
                  <a:cubicBezTo>
                    <a:pt x="474" y="360"/>
                    <a:pt x="480" y="354"/>
                    <a:pt x="480" y="347"/>
                  </a:cubicBezTo>
                  <a:cubicBezTo>
                    <a:pt x="480" y="339"/>
                    <a:pt x="474" y="333"/>
                    <a:pt x="467" y="333"/>
                  </a:cubicBezTo>
                  <a:close/>
                  <a:moveTo>
                    <a:pt x="506" y="426"/>
                  </a:moveTo>
                  <a:cubicBezTo>
                    <a:pt x="503" y="426"/>
                    <a:pt x="499" y="428"/>
                    <a:pt x="496" y="431"/>
                  </a:cubicBezTo>
                  <a:cubicBezTo>
                    <a:pt x="496" y="431"/>
                    <a:pt x="434" y="507"/>
                    <a:pt x="320" y="507"/>
                  </a:cubicBezTo>
                  <a:cubicBezTo>
                    <a:pt x="288" y="507"/>
                    <a:pt x="267" y="500"/>
                    <a:pt x="254" y="494"/>
                  </a:cubicBezTo>
                  <a:cubicBezTo>
                    <a:pt x="240" y="488"/>
                    <a:pt x="236" y="484"/>
                    <a:pt x="236" y="484"/>
                  </a:cubicBezTo>
                  <a:cubicBezTo>
                    <a:pt x="223" y="471"/>
                    <a:pt x="204" y="490"/>
                    <a:pt x="217" y="503"/>
                  </a:cubicBezTo>
                  <a:cubicBezTo>
                    <a:pt x="217" y="503"/>
                    <a:pt x="226" y="511"/>
                    <a:pt x="243" y="519"/>
                  </a:cubicBezTo>
                  <a:cubicBezTo>
                    <a:pt x="260" y="526"/>
                    <a:pt x="285" y="533"/>
                    <a:pt x="320" y="533"/>
                  </a:cubicBezTo>
                  <a:cubicBezTo>
                    <a:pt x="446" y="533"/>
                    <a:pt x="517" y="448"/>
                    <a:pt x="517" y="448"/>
                  </a:cubicBezTo>
                  <a:cubicBezTo>
                    <a:pt x="524" y="440"/>
                    <a:pt x="518" y="426"/>
                    <a:pt x="506" y="42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9" name="In Love">
              <a:extLst>
                <a:ext uri="{FF2B5EF4-FFF2-40B4-BE49-F238E27FC236}">
                  <a16:creationId xmlns:a16="http://schemas.microsoft.com/office/drawing/2014/main" id="{FCFDA3DB-25EA-4A26-9001-A232FC9AF592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2285744" y="3145134"/>
              <a:ext cx="720080" cy="720080"/>
            </a:xfrm>
            <a:custGeom>
              <a:avLst/>
              <a:gdLst>
                <a:gd name="T0" fmla="*/ 0 w 640"/>
                <a:gd name="T1" fmla="*/ 320 h 640"/>
                <a:gd name="T2" fmla="*/ 640 w 640"/>
                <a:gd name="T3" fmla="*/ 320 h 640"/>
                <a:gd name="T4" fmla="*/ 320 w 640"/>
                <a:gd name="T5" fmla="*/ 0 h 640"/>
                <a:gd name="T6" fmla="*/ 614 w 640"/>
                <a:gd name="T7" fmla="*/ 320 h 640"/>
                <a:gd name="T8" fmla="*/ 27 w 640"/>
                <a:gd name="T9" fmla="*/ 320 h 640"/>
                <a:gd name="T10" fmla="*/ 177 w 640"/>
                <a:gd name="T11" fmla="*/ 200 h 640"/>
                <a:gd name="T12" fmla="*/ 157 w 640"/>
                <a:gd name="T13" fmla="*/ 323 h 640"/>
                <a:gd name="T14" fmla="*/ 222 w 640"/>
                <a:gd name="T15" fmla="*/ 357 h 640"/>
                <a:gd name="T16" fmla="*/ 307 w 640"/>
                <a:gd name="T17" fmla="*/ 255 h 640"/>
                <a:gd name="T18" fmla="*/ 221 w 640"/>
                <a:gd name="T19" fmla="*/ 213 h 640"/>
                <a:gd name="T20" fmla="*/ 207 w 640"/>
                <a:gd name="T21" fmla="*/ 213 h 640"/>
                <a:gd name="T22" fmla="*/ 391 w 640"/>
                <a:gd name="T23" fmla="*/ 200 h 640"/>
                <a:gd name="T24" fmla="*/ 370 w 640"/>
                <a:gd name="T25" fmla="*/ 323 h 640"/>
                <a:gd name="T26" fmla="*/ 435 w 640"/>
                <a:gd name="T27" fmla="*/ 357 h 640"/>
                <a:gd name="T28" fmla="*/ 520 w 640"/>
                <a:gd name="T29" fmla="*/ 255 h 640"/>
                <a:gd name="T30" fmla="*/ 434 w 640"/>
                <a:gd name="T31" fmla="*/ 213 h 640"/>
                <a:gd name="T32" fmla="*/ 420 w 640"/>
                <a:gd name="T33" fmla="*/ 213 h 640"/>
                <a:gd name="T34" fmla="*/ 177 w 640"/>
                <a:gd name="T35" fmla="*/ 227 h 640"/>
                <a:gd name="T36" fmla="*/ 203 w 640"/>
                <a:gd name="T37" fmla="*/ 248 h 640"/>
                <a:gd name="T38" fmla="*/ 238 w 640"/>
                <a:gd name="T39" fmla="*/ 233 h 640"/>
                <a:gd name="T40" fmla="*/ 280 w 640"/>
                <a:gd name="T41" fmla="*/ 255 h 640"/>
                <a:gd name="T42" fmla="*/ 214 w 640"/>
                <a:gd name="T43" fmla="*/ 331 h 640"/>
                <a:gd name="T44" fmla="*/ 147 w 640"/>
                <a:gd name="T45" fmla="*/ 255 h 640"/>
                <a:gd name="T46" fmla="*/ 391 w 640"/>
                <a:gd name="T47" fmla="*/ 227 h 640"/>
                <a:gd name="T48" fmla="*/ 416 w 640"/>
                <a:gd name="T49" fmla="*/ 248 h 640"/>
                <a:gd name="T50" fmla="*/ 451 w 640"/>
                <a:gd name="T51" fmla="*/ 233 h 640"/>
                <a:gd name="T52" fmla="*/ 494 w 640"/>
                <a:gd name="T53" fmla="*/ 255 h 640"/>
                <a:gd name="T54" fmla="*/ 427 w 640"/>
                <a:gd name="T55" fmla="*/ 331 h 640"/>
                <a:gd name="T56" fmla="*/ 360 w 640"/>
                <a:gd name="T57" fmla="*/ 255 h 640"/>
                <a:gd name="T58" fmla="*/ 147 w 640"/>
                <a:gd name="T59" fmla="*/ 387 h 640"/>
                <a:gd name="T60" fmla="*/ 320 w 640"/>
                <a:gd name="T61" fmla="*/ 507 h 640"/>
                <a:gd name="T62" fmla="*/ 483 w 640"/>
                <a:gd name="T63" fmla="*/ 392 h 640"/>
                <a:gd name="T64" fmla="*/ 158 w 640"/>
                <a:gd name="T65" fmla="*/ 392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0" h="640">
                  <a:moveTo>
                    <a:pt x="320" y="0"/>
                  </a:moveTo>
                  <a:cubicBezTo>
                    <a:pt x="144" y="0"/>
                    <a:pt x="0" y="144"/>
                    <a:pt x="0" y="320"/>
                  </a:cubicBezTo>
                  <a:cubicBezTo>
                    <a:pt x="0" y="497"/>
                    <a:pt x="144" y="640"/>
                    <a:pt x="320" y="640"/>
                  </a:cubicBezTo>
                  <a:cubicBezTo>
                    <a:pt x="497" y="640"/>
                    <a:pt x="640" y="497"/>
                    <a:pt x="640" y="320"/>
                  </a:cubicBezTo>
                  <a:cubicBezTo>
                    <a:pt x="640" y="144"/>
                    <a:pt x="498" y="1"/>
                    <a:pt x="323" y="0"/>
                  </a:cubicBezTo>
                  <a:cubicBezTo>
                    <a:pt x="322" y="0"/>
                    <a:pt x="321" y="0"/>
                    <a:pt x="320" y="0"/>
                  </a:cubicBezTo>
                  <a:close/>
                  <a:moveTo>
                    <a:pt x="320" y="27"/>
                  </a:moveTo>
                  <a:cubicBezTo>
                    <a:pt x="483" y="27"/>
                    <a:pt x="614" y="158"/>
                    <a:pt x="614" y="320"/>
                  </a:cubicBezTo>
                  <a:cubicBezTo>
                    <a:pt x="614" y="482"/>
                    <a:pt x="483" y="614"/>
                    <a:pt x="320" y="614"/>
                  </a:cubicBezTo>
                  <a:cubicBezTo>
                    <a:pt x="158" y="614"/>
                    <a:pt x="27" y="482"/>
                    <a:pt x="27" y="320"/>
                  </a:cubicBezTo>
                  <a:cubicBezTo>
                    <a:pt x="27" y="158"/>
                    <a:pt x="158" y="27"/>
                    <a:pt x="320" y="27"/>
                  </a:cubicBezTo>
                  <a:close/>
                  <a:moveTo>
                    <a:pt x="177" y="200"/>
                  </a:moveTo>
                  <a:cubicBezTo>
                    <a:pt x="146" y="200"/>
                    <a:pt x="120" y="225"/>
                    <a:pt x="120" y="255"/>
                  </a:cubicBezTo>
                  <a:cubicBezTo>
                    <a:pt x="120" y="285"/>
                    <a:pt x="138" y="307"/>
                    <a:pt x="157" y="323"/>
                  </a:cubicBezTo>
                  <a:cubicBezTo>
                    <a:pt x="176" y="339"/>
                    <a:pt x="197" y="350"/>
                    <a:pt x="206" y="357"/>
                  </a:cubicBezTo>
                  <a:cubicBezTo>
                    <a:pt x="210" y="361"/>
                    <a:pt x="217" y="361"/>
                    <a:pt x="222" y="357"/>
                  </a:cubicBezTo>
                  <a:cubicBezTo>
                    <a:pt x="231" y="350"/>
                    <a:pt x="252" y="339"/>
                    <a:pt x="271" y="323"/>
                  </a:cubicBezTo>
                  <a:cubicBezTo>
                    <a:pt x="289" y="307"/>
                    <a:pt x="307" y="285"/>
                    <a:pt x="307" y="255"/>
                  </a:cubicBezTo>
                  <a:cubicBezTo>
                    <a:pt x="307" y="225"/>
                    <a:pt x="281" y="200"/>
                    <a:pt x="250" y="200"/>
                  </a:cubicBezTo>
                  <a:cubicBezTo>
                    <a:pt x="238" y="200"/>
                    <a:pt x="228" y="206"/>
                    <a:pt x="221" y="213"/>
                  </a:cubicBezTo>
                  <a:cubicBezTo>
                    <a:pt x="218" y="215"/>
                    <a:pt x="216" y="218"/>
                    <a:pt x="214" y="220"/>
                  </a:cubicBezTo>
                  <a:cubicBezTo>
                    <a:pt x="211" y="218"/>
                    <a:pt x="210" y="215"/>
                    <a:pt x="207" y="213"/>
                  </a:cubicBezTo>
                  <a:cubicBezTo>
                    <a:pt x="199" y="206"/>
                    <a:pt x="190" y="200"/>
                    <a:pt x="177" y="200"/>
                  </a:cubicBezTo>
                  <a:close/>
                  <a:moveTo>
                    <a:pt x="391" y="200"/>
                  </a:moveTo>
                  <a:cubicBezTo>
                    <a:pt x="360" y="200"/>
                    <a:pt x="334" y="225"/>
                    <a:pt x="334" y="255"/>
                  </a:cubicBezTo>
                  <a:cubicBezTo>
                    <a:pt x="334" y="285"/>
                    <a:pt x="352" y="307"/>
                    <a:pt x="370" y="323"/>
                  </a:cubicBezTo>
                  <a:cubicBezTo>
                    <a:pt x="389" y="339"/>
                    <a:pt x="410" y="350"/>
                    <a:pt x="419" y="357"/>
                  </a:cubicBezTo>
                  <a:cubicBezTo>
                    <a:pt x="424" y="361"/>
                    <a:pt x="431" y="361"/>
                    <a:pt x="435" y="357"/>
                  </a:cubicBezTo>
                  <a:cubicBezTo>
                    <a:pt x="444" y="350"/>
                    <a:pt x="465" y="339"/>
                    <a:pt x="484" y="323"/>
                  </a:cubicBezTo>
                  <a:cubicBezTo>
                    <a:pt x="503" y="307"/>
                    <a:pt x="520" y="285"/>
                    <a:pt x="520" y="255"/>
                  </a:cubicBezTo>
                  <a:cubicBezTo>
                    <a:pt x="520" y="225"/>
                    <a:pt x="494" y="200"/>
                    <a:pt x="463" y="200"/>
                  </a:cubicBezTo>
                  <a:cubicBezTo>
                    <a:pt x="451" y="200"/>
                    <a:pt x="442" y="206"/>
                    <a:pt x="434" y="213"/>
                  </a:cubicBezTo>
                  <a:cubicBezTo>
                    <a:pt x="431" y="215"/>
                    <a:pt x="430" y="218"/>
                    <a:pt x="427" y="220"/>
                  </a:cubicBezTo>
                  <a:cubicBezTo>
                    <a:pt x="425" y="218"/>
                    <a:pt x="423" y="215"/>
                    <a:pt x="420" y="213"/>
                  </a:cubicBezTo>
                  <a:cubicBezTo>
                    <a:pt x="413" y="206"/>
                    <a:pt x="403" y="200"/>
                    <a:pt x="391" y="200"/>
                  </a:cubicBezTo>
                  <a:close/>
                  <a:moveTo>
                    <a:pt x="177" y="227"/>
                  </a:moveTo>
                  <a:cubicBezTo>
                    <a:pt x="181" y="227"/>
                    <a:pt x="185" y="229"/>
                    <a:pt x="190" y="233"/>
                  </a:cubicBezTo>
                  <a:cubicBezTo>
                    <a:pt x="195" y="237"/>
                    <a:pt x="199" y="243"/>
                    <a:pt x="203" y="248"/>
                  </a:cubicBezTo>
                  <a:cubicBezTo>
                    <a:pt x="208" y="255"/>
                    <a:pt x="219" y="255"/>
                    <a:pt x="225" y="248"/>
                  </a:cubicBezTo>
                  <a:cubicBezTo>
                    <a:pt x="228" y="243"/>
                    <a:pt x="233" y="237"/>
                    <a:pt x="238" y="233"/>
                  </a:cubicBezTo>
                  <a:cubicBezTo>
                    <a:pt x="243" y="229"/>
                    <a:pt x="247" y="227"/>
                    <a:pt x="250" y="227"/>
                  </a:cubicBezTo>
                  <a:cubicBezTo>
                    <a:pt x="267" y="227"/>
                    <a:pt x="280" y="240"/>
                    <a:pt x="280" y="255"/>
                  </a:cubicBezTo>
                  <a:cubicBezTo>
                    <a:pt x="280" y="274"/>
                    <a:pt x="269" y="289"/>
                    <a:pt x="253" y="303"/>
                  </a:cubicBezTo>
                  <a:cubicBezTo>
                    <a:pt x="240" y="314"/>
                    <a:pt x="226" y="322"/>
                    <a:pt x="214" y="331"/>
                  </a:cubicBezTo>
                  <a:cubicBezTo>
                    <a:pt x="202" y="322"/>
                    <a:pt x="187" y="314"/>
                    <a:pt x="174" y="303"/>
                  </a:cubicBezTo>
                  <a:cubicBezTo>
                    <a:pt x="158" y="289"/>
                    <a:pt x="147" y="274"/>
                    <a:pt x="147" y="255"/>
                  </a:cubicBezTo>
                  <a:cubicBezTo>
                    <a:pt x="147" y="240"/>
                    <a:pt x="160" y="227"/>
                    <a:pt x="177" y="227"/>
                  </a:cubicBezTo>
                  <a:close/>
                  <a:moveTo>
                    <a:pt x="391" y="227"/>
                  </a:moveTo>
                  <a:cubicBezTo>
                    <a:pt x="394" y="227"/>
                    <a:pt x="398" y="229"/>
                    <a:pt x="403" y="233"/>
                  </a:cubicBezTo>
                  <a:cubicBezTo>
                    <a:pt x="408" y="237"/>
                    <a:pt x="413" y="243"/>
                    <a:pt x="416" y="248"/>
                  </a:cubicBezTo>
                  <a:cubicBezTo>
                    <a:pt x="422" y="255"/>
                    <a:pt x="433" y="255"/>
                    <a:pt x="438" y="248"/>
                  </a:cubicBezTo>
                  <a:cubicBezTo>
                    <a:pt x="442" y="243"/>
                    <a:pt x="446" y="237"/>
                    <a:pt x="451" y="233"/>
                  </a:cubicBezTo>
                  <a:cubicBezTo>
                    <a:pt x="456" y="229"/>
                    <a:pt x="460" y="227"/>
                    <a:pt x="463" y="227"/>
                  </a:cubicBezTo>
                  <a:cubicBezTo>
                    <a:pt x="481" y="227"/>
                    <a:pt x="494" y="240"/>
                    <a:pt x="494" y="255"/>
                  </a:cubicBezTo>
                  <a:cubicBezTo>
                    <a:pt x="494" y="274"/>
                    <a:pt x="483" y="289"/>
                    <a:pt x="467" y="303"/>
                  </a:cubicBezTo>
                  <a:cubicBezTo>
                    <a:pt x="454" y="314"/>
                    <a:pt x="439" y="322"/>
                    <a:pt x="427" y="331"/>
                  </a:cubicBezTo>
                  <a:cubicBezTo>
                    <a:pt x="415" y="322"/>
                    <a:pt x="401" y="314"/>
                    <a:pt x="388" y="303"/>
                  </a:cubicBezTo>
                  <a:cubicBezTo>
                    <a:pt x="372" y="289"/>
                    <a:pt x="360" y="274"/>
                    <a:pt x="360" y="255"/>
                  </a:cubicBezTo>
                  <a:cubicBezTo>
                    <a:pt x="360" y="240"/>
                    <a:pt x="374" y="227"/>
                    <a:pt x="391" y="227"/>
                  </a:cubicBezTo>
                  <a:close/>
                  <a:moveTo>
                    <a:pt x="147" y="387"/>
                  </a:moveTo>
                  <a:cubicBezTo>
                    <a:pt x="136" y="387"/>
                    <a:pt x="130" y="399"/>
                    <a:pt x="136" y="408"/>
                  </a:cubicBezTo>
                  <a:cubicBezTo>
                    <a:pt x="136" y="408"/>
                    <a:pt x="206" y="507"/>
                    <a:pt x="320" y="507"/>
                  </a:cubicBezTo>
                  <a:cubicBezTo>
                    <a:pt x="435" y="507"/>
                    <a:pt x="505" y="408"/>
                    <a:pt x="505" y="408"/>
                  </a:cubicBezTo>
                  <a:cubicBezTo>
                    <a:pt x="515" y="394"/>
                    <a:pt x="493" y="378"/>
                    <a:pt x="483" y="392"/>
                  </a:cubicBezTo>
                  <a:cubicBezTo>
                    <a:pt x="483" y="392"/>
                    <a:pt x="419" y="480"/>
                    <a:pt x="320" y="480"/>
                  </a:cubicBezTo>
                  <a:cubicBezTo>
                    <a:pt x="222" y="480"/>
                    <a:pt x="158" y="392"/>
                    <a:pt x="158" y="392"/>
                  </a:cubicBezTo>
                  <a:cubicBezTo>
                    <a:pt x="155" y="389"/>
                    <a:pt x="151" y="387"/>
                    <a:pt x="147" y="38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0" name="Surprised">
              <a:extLst>
                <a:ext uri="{FF2B5EF4-FFF2-40B4-BE49-F238E27FC236}">
                  <a16:creationId xmlns:a16="http://schemas.microsoft.com/office/drawing/2014/main" id="{22702156-92A1-476E-8438-1651D568DF3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2055022" y="3937222"/>
              <a:ext cx="727429" cy="720080"/>
            </a:xfrm>
            <a:custGeom>
              <a:avLst/>
              <a:gdLst>
                <a:gd name="T0" fmla="*/ 320 w 640"/>
                <a:gd name="T1" fmla="*/ 0 h 640"/>
                <a:gd name="T2" fmla="*/ 318 w 640"/>
                <a:gd name="T3" fmla="*/ 0 h 640"/>
                <a:gd name="T4" fmla="*/ 0 w 640"/>
                <a:gd name="T5" fmla="*/ 320 h 640"/>
                <a:gd name="T6" fmla="*/ 320 w 640"/>
                <a:gd name="T7" fmla="*/ 640 h 640"/>
                <a:gd name="T8" fmla="*/ 640 w 640"/>
                <a:gd name="T9" fmla="*/ 320 h 640"/>
                <a:gd name="T10" fmla="*/ 320 w 640"/>
                <a:gd name="T11" fmla="*/ 0 h 640"/>
                <a:gd name="T12" fmla="*/ 320 w 640"/>
                <a:gd name="T13" fmla="*/ 26 h 640"/>
                <a:gd name="T14" fmla="*/ 614 w 640"/>
                <a:gd name="T15" fmla="*/ 320 h 640"/>
                <a:gd name="T16" fmla="*/ 320 w 640"/>
                <a:gd name="T17" fmla="*/ 613 h 640"/>
                <a:gd name="T18" fmla="*/ 27 w 640"/>
                <a:gd name="T19" fmla="*/ 320 h 640"/>
                <a:gd name="T20" fmla="*/ 320 w 640"/>
                <a:gd name="T21" fmla="*/ 26 h 640"/>
                <a:gd name="T22" fmla="*/ 227 w 640"/>
                <a:gd name="T23" fmla="*/ 93 h 640"/>
                <a:gd name="T24" fmla="*/ 156 w 640"/>
                <a:gd name="T25" fmla="*/ 131 h 640"/>
                <a:gd name="T26" fmla="*/ 135 w 640"/>
                <a:gd name="T27" fmla="*/ 168 h 640"/>
                <a:gd name="T28" fmla="*/ 160 w 640"/>
                <a:gd name="T29" fmla="*/ 178 h 640"/>
                <a:gd name="T30" fmla="*/ 177 w 640"/>
                <a:gd name="T31" fmla="*/ 148 h 640"/>
                <a:gd name="T32" fmla="*/ 227 w 640"/>
                <a:gd name="T33" fmla="*/ 120 h 640"/>
                <a:gd name="T34" fmla="*/ 260 w 640"/>
                <a:gd name="T35" fmla="*/ 130 h 640"/>
                <a:gd name="T36" fmla="*/ 278 w 640"/>
                <a:gd name="T37" fmla="*/ 110 h 640"/>
                <a:gd name="T38" fmla="*/ 227 w 640"/>
                <a:gd name="T39" fmla="*/ 93 h 640"/>
                <a:gd name="T40" fmla="*/ 414 w 640"/>
                <a:gd name="T41" fmla="*/ 93 h 640"/>
                <a:gd name="T42" fmla="*/ 363 w 640"/>
                <a:gd name="T43" fmla="*/ 110 h 640"/>
                <a:gd name="T44" fmla="*/ 381 w 640"/>
                <a:gd name="T45" fmla="*/ 130 h 640"/>
                <a:gd name="T46" fmla="*/ 414 w 640"/>
                <a:gd name="T47" fmla="*/ 120 h 640"/>
                <a:gd name="T48" fmla="*/ 464 w 640"/>
                <a:gd name="T49" fmla="*/ 148 h 640"/>
                <a:gd name="T50" fmla="*/ 481 w 640"/>
                <a:gd name="T51" fmla="*/ 178 h 640"/>
                <a:gd name="T52" fmla="*/ 506 w 640"/>
                <a:gd name="T53" fmla="*/ 168 h 640"/>
                <a:gd name="T54" fmla="*/ 485 w 640"/>
                <a:gd name="T55" fmla="*/ 131 h 640"/>
                <a:gd name="T56" fmla="*/ 414 w 640"/>
                <a:gd name="T57" fmla="*/ 93 h 640"/>
                <a:gd name="T58" fmla="*/ 227 w 640"/>
                <a:gd name="T59" fmla="*/ 173 h 640"/>
                <a:gd name="T60" fmla="*/ 194 w 640"/>
                <a:gd name="T61" fmla="*/ 226 h 640"/>
                <a:gd name="T62" fmla="*/ 227 w 640"/>
                <a:gd name="T63" fmla="*/ 280 h 640"/>
                <a:gd name="T64" fmla="*/ 260 w 640"/>
                <a:gd name="T65" fmla="*/ 226 h 640"/>
                <a:gd name="T66" fmla="*/ 227 w 640"/>
                <a:gd name="T67" fmla="*/ 173 h 640"/>
                <a:gd name="T68" fmla="*/ 414 w 640"/>
                <a:gd name="T69" fmla="*/ 173 h 640"/>
                <a:gd name="T70" fmla="*/ 380 w 640"/>
                <a:gd name="T71" fmla="*/ 226 h 640"/>
                <a:gd name="T72" fmla="*/ 414 w 640"/>
                <a:gd name="T73" fmla="*/ 280 h 640"/>
                <a:gd name="T74" fmla="*/ 447 w 640"/>
                <a:gd name="T75" fmla="*/ 226 h 640"/>
                <a:gd name="T76" fmla="*/ 414 w 640"/>
                <a:gd name="T77" fmla="*/ 173 h 640"/>
                <a:gd name="T78" fmla="*/ 320 w 640"/>
                <a:gd name="T79" fmla="*/ 333 h 640"/>
                <a:gd name="T80" fmla="*/ 226 w 640"/>
                <a:gd name="T81" fmla="*/ 385 h 640"/>
                <a:gd name="T82" fmla="*/ 201 w 640"/>
                <a:gd name="T83" fmla="*/ 436 h 640"/>
                <a:gd name="T84" fmla="*/ 203 w 640"/>
                <a:gd name="T85" fmla="*/ 448 h 640"/>
                <a:gd name="T86" fmla="*/ 211 w 640"/>
                <a:gd name="T87" fmla="*/ 455 h 640"/>
                <a:gd name="T88" fmla="*/ 230 w 640"/>
                <a:gd name="T89" fmla="*/ 465 h 640"/>
                <a:gd name="T90" fmla="*/ 320 w 640"/>
                <a:gd name="T91" fmla="*/ 480 h 640"/>
                <a:gd name="T92" fmla="*/ 411 w 640"/>
                <a:gd name="T93" fmla="*/ 465 h 640"/>
                <a:gd name="T94" fmla="*/ 430 w 640"/>
                <a:gd name="T95" fmla="*/ 455 h 640"/>
                <a:gd name="T96" fmla="*/ 437 w 640"/>
                <a:gd name="T97" fmla="*/ 448 h 640"/>
                <a:gd name="T98" fmla="*/ 440 w 640"/>
                <a:gd name="T99" fmla="*/ 436 h 640"/>
                <a:gd name="T100" fmla="*/ 415 w 640"/>
                <a:gd name="T101" fmla="*/ 385 h 640"/>
                <a:gd name="T102" fmla="*/ 320 w 640"/>
                <a:gd name="T103" fmla="*/ 333 h 640"/>
                <a:gd name="T104" fmla="*/ 320 w 640"/>
                <a:gd name="T105" fmla="*/ 360 h 640"/>
                <a:gd name="T106" fmla="*/ 393 w 640"/>
                <a:gd name="T107" fmla="*/ 401 h 640"/>
                <a:gd name="T108" fmla="*/ 410 w 640"/>
                <a:gd name="T109" fmla="*/ 435 h 640"/>
                <a:gd name="T110" fmla="*/ 400 w 640"/>
                <a:gd name="T111" fmla="*/ 441 h 640"/>
                <a:gd name="T112" fmla="*/ 320 w 640"/>
                <a:gd name="T113" fmla="*/ 453 h 640"/>
                <a:gd name="T114" fmla="*/ 240 w 640"/>
                <a:gd name="T115" fmla="*/ 441 h 640"/>
                <a:gd name="T116" fmla="*/ 231 w 640"/>
                <a:gd name="T117" fmla="*/ 435 h 640"/>
                <a:gd name="T118" fmla="*/ 248 w 640"/>
                <a:gd name="T119" fmla="*/ 401 h 640"/>
                <a:gd name="T120" fmla="*/ 320 w 640"/>
                <a:gd name="T121" fmla="*/ 36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40" h="640">
                  <a:moveTo>
                    <a:pt x="320" y="0"/>
                  </a:moveTo>
                  <a:cubicBezTo>
                    <a:pt x="320" y="0"/>
                    <a:pt x="319" y="0"/>
                    <a:pt x="318" y="0"/>
                  </a:cubicBezTo>
                  <a:cubicBezTo>
                    <a:pt x="143" y="1"/>
                    <a:pt x="0" y="144"/>
                    <a:pt x="0" y="320"/>
                  </a:cubicBezTo>
                  <a:cubicBezTo>
                    <a:pt x="0" y="496"/>
                    <a:pt x="144" y="640"/>
                    <a:pt x="320" y="640"/>
                  </a:cubicBezTo>
                  <a:cubicBezTo>
                    <a:pt x="497" y="640"/>
                    <a:pt x="640" y="496"/>
                    <a:pt x="640" y="320"/>
                  </a:cubicBezTo>
                  <a:cubicBezTo>
                    <a:pt x="640" y="143"/>
                    <a:pt x="497" y="0"/>
                    <a:pt x="320" y="0"/>
                  </a:cubicBezTo>
                  <a:close/>
                  <a:moveTo>
                    <a:pt x="320" y="26"/>
                  </a:moveTo>
                  <a:cubicBezTo>
                    <a:pt x="483" y="26"/>
                    <a:pt x="614" y="157"/>
                    <a:pt x="614" y="320"/>
                  </a:cubicBezTo>
                  <a:cubicBezTo>
                    <a:pt x="614" y="482"/>
                    <a:pt x="483" y="613"/>
                    <a:pt x="320" y="613"/>
                  </a:cubicBezTo>
                  <a:cubicBezTo>
                    <a:pt x="158" y="613"/>
                    <a:pt x="27" y="482"/>
                    <a:pt x="27" y="320"/>
                  </a:cubicBezTo>
                  <a:cubicBezTo>
                    <a:pt x="27" y="157"/>
                    <a:pt x="158" y="26"/>
                    <a:pt x="320" y="26"/>
                  </a:cubicBezTo>
                  <a:close/>
                  <a:moveTo>
                    <a:pt x="227" y="93"/>
                  </a:moveTo>
                  <a:cubicBezTo>
                    <a:pt x="194" y="93"/>
                    <a:pt x="170" y="113"/>
                    <a:pt x="156" y="131"/>
                  </a:cubicBezTo>
                  <a:cubicBezTo>
                    <a:pt x="141" y="150"/>
                    <a:pt x="135" y="168"/>
                    <a:pt x="135" y="168"/>
                  </a:cubicBezTo>
                  <a:cubicBezTo>
                    <a:pt x="129" y="185"/>
                    <a:pt x="153" y="194"/>
                    <a:pt x="160" y="178"/>
                  </a:cubicBezTo>
                  <a:cubicBezTo>
                    <a:pt x="160" y="178"/>
                    <a:pt x="165" y="163"/>
                    <a:pt x="177" y="148"/>
                  </a:cubicBezTo>
                  <a:cubicBezTo>
                    <a:pt x="188" y="133"/>
                    <a:pt x="205" y="120"/>
                    <a:pt x="227" y="120"/>
                  </a:cubicBezTo>
                  <a:cubicBezTo>
                    <a:pt x="249" y="120"/>
                    <a:pt x="260" y="130"/>
                    <a:pt x="260" y="130"/>
                  </a:cubicBezTo>
                  <a:cubicBezTo>
                    <a:pt x="273" y="141"/>
                    <a:pt x="291" y="121"/>
                    <a:pt x="278" y="110"/>
                  </a:cubicBezTo>
                  <a:cubicBezTo>
                    <a:pt x="278" y="110"/>
                    <a:pt x="258" y="93"/>
                    <a:pt x="227" y="93"/>
                  </a:cubicBezTo>
                  <a:close/>
                  <a:moveTo>
                    <a:pt x="414" y="93"/>
                  </a:moveTo>
                  <a:cubicBezTo>
                    <a:pt x="383" y="93"/>
                    <a:pt x="363" y="110"/>
                    <a:pt x="363" y="110"/>
                  </a:cubicBezTo>
                  <a:cubicBezTo>
                    <a:pt x="350" y="121"/>
                    <a:pt x="368" y="141"/>
                    <a:pt x="381" y="130"/>
                  </a:cubicBezTo>
                  <a:cubicBezTo>
                    <a:pt x="381" y="130"/>
                    <a:pt x="392" y="120"/>
                    <a:pt x="414" y="120"/>
                  </a:cubicBezTo>
                  <a:cubicBezTo>
                    <a:pt x="436" y="120"/>
                    <a:pt x="452" y="133"/>
                    <a:pt x="464" y="148"/>
                  </a:cubicBezTo>
                  <a:cubicBezTo>
                    <a:pt x="476" y="163"/>
                    <a:pt x="481" y="178"/>
                    <a:pt x="481" y="178"/>
                  </a:cubicBezTo>
                  <a:cubicBezTo>
                    <a:pt x="487" y="194"/>
                    <a:pt x="512" y="185"/>
                    <a:pt x="506" y="168"/>
                  </a:cubicBezTo>
                  <a:cubicBezTo>
                    <a:pt x="506" y="168"/>
                    <a:pt x="500" y="150"/>
                    <a:pt x="485" y="131"/>
                  </a:cubicBezTo>
                  <a:cubicBezTo>
                    <a:pt x="471" y="113"/>
                    <a:pt x="447" y="93"/>
                    <a:pt x="414" y="93"/>
                  </a:cubicBezTo>
                  <a:close/>
                  <a:moveTo>
                    <a:pt x="227" y="173"/>
                  </a:moveTo>
                  <a:cubicBezTo>
                    <a:pt x="209" y="173"/>
                    <a:pt x="194" y="197"/>
                    <a:pt x="194" y="226"/>
                  </a:cubicBezTo>
                  <a:cubicBezTo>
                    <a:pt x="194" y="256"/>
                    <a:pt x="209" y="280"/>
                    <a:pt x="227" y="280"/>
                  </a:cubicBezTo>
                  <a:cubicBezTo>
                    <a:pt x="246" y="280"/>
                    <a:pt x="260" y="256"/>
                    <a:pt x="260" y="226"/>
                  </a:cubicBezTo>
                  <a:cubicBezTo>
                    <a:pt x="260" y="197"/>
                    <a:pt x="246" y="173"/>
                    <a:pt x="227" y="173"/>
                  </a:cubicBezTo>
                  <a:close/>
                  <a:moveTo>
                    <a:pt x="414" y="173"/>
                  </a:moveTo>
                  <a:cubicBezTo>
                    <a:pt x="395" y="173"/>
                    <a:pt x="380" y="197"/>
                    <a:pt x="380" y="226"/>
                  </a:cubicBezTo>
                  <a:cubicBezTo>
                    <a:pt x="380" y="256"/>
                    <a:pt x="395" y="280"/>
                    <a:pt x="414" y="280"/>
                  </a:cubicBezTo>
                  <a:cubicBezTo>
                    <a:pt x="432" y="280"/>
                    <a:pt x="447" y="256"/>
                    <a:pt x="447" y="226"/>
                  </a:cubicBezTo>
                  <a:cubicBezTo>
                    <a:pt x="447" y="197"/>
                    <a:pt x="432" y="173"/>
                    <a:pt x="414" y="173"/>
                  </a:cubicBezTo>
                  <a:close/>
                  <a:moveTo>
                    <a:pt x="320" y="333"/>
                  </a:moveTo>
                  <a:cubicBezTo>
                    <a:pt x="275" y="333"/>
                    <a:pt x="244" y="360"/>
                    <a:pt x="226" y="385"/>
                  </a:cubicBezTo>
                  <a:cubicBezTo>
                    <a:pt x="208" y="411"/>
                    <a:pt x="201" y="436"/>
                    <a:pt x="201" y="436"/>
                  </a:cubicBezTo>
                  <a:cubicBezTo>
                    <a:pt x="200" y="440"/>
                    <a:pt x="201" y="445"/>
                    <a:pt x="203" y="448"/>
                  </a:cubicBezTo>
                  <a:cubicBezTo>
                    <a:pt x="203" y="448"/>
                    <a:pt x="206" y="451"/>
                    <a:pt x="211" y="455"/>
                  </a:cubicBezTo>
                  <a:cubicBezTo>
                    <a:pt x="215" y="458"/>
                    <a:pt x="221" y="462"/>
                    <a:pt x="230" y="465"/>
                  </a:cubicBezTo>
                  <a:cubicBezTo>
                    <a:pt x="248" y="473"/>
                    <a:pt x="277" y="480"/>
                    <a:pt x="320" y="480"/>
                  </a:cubicBezTo>
                  <a:cubicBezTo>
                    <a:pt x="364" y="480"/>
                    <a:pt x="393" y="473"/>
                    <a:pt x="411" y="465"/>
                  </a:cubicBezTo>
                  <a:cubicBezTo>
                    <a:pt x="420" y="462"/>
                    <a:pt x="426" y="458"/>
                    <a:pt x="430" y="455"/>
                  </a:cubicBezTo>
                  <a:cubicBezTo>
                    <a:pt x="435" y="451"/>
                    <a:pt x="437" y="448"/>
                    <a:pt x="437" y="448"/>
                  </a:cubicBezTo>
                  <a:cubicBezTo>
                    <a:pt x="440" y="445"/>
                    <a:pt x="441" y="440"/>
                    <a:pt x="440" y="436"/>
                  </a:cubicBezTo>
                  <a:cubicBezTo>
                    <a:pt x="440" y="436"/>
                    <a:pt x="433" y="411"/>
                    <a:pt x="415" y="385"/>
                  </a:cubicBezTo>
                  <a:cubicBezTo>
                    <a:pt x="396" y="360"/>
                    <a:pt x="366" y="333"/>
                    <a:pt x="320" y="333"/>
                  </a:cubicBezTo>
                  <a:close/>
                  <a:moveTo>
                    <a:pt x="320" y="360"/>
                  </a:moveTo>
                  <a:cubicBezTo>
                    <a:pt x="355" y="360"/>
                    <a:pt x="378" y="379"/>
                    <a:pt x="393" y="401"/>
                  </a:cubicBezTo>
                  <a:cubicBezTo>
                    <a:pt x="405" y="418"/>
                    <a:pt x="408" y="429"/>
                    <a:pt x="410" y="435"/>
                  </a:cubicBezTo>
                  <a:cubicBezTo>
                    <a:pt x="408" y="437"/>
                    <a:pt x="405" y="439"/>
                    <a:pt x="400" y="441"/>
                  </a:cubicBezTo>
                  <a:cubicBezTo>
                    <a:pt x="386" y="447"/>
                    <a:pt x="361" y="453"/>
                    <a:pt x="320" y="453"/>
                  </a:cubicBezTo>
                  <a:cubicBezTo>
                    <a:pt x="279" y="453"/>
                    <a:pt x="255" y="447"/>
                    <a:pt x="240" y="441"/>
                  </a:cubicBezTo>
                  <a:cubicBezTo>
                    <a:pt x="235" y="439"/>
                    <a:pt x="233" y="437"/>
                    <a:pt x="231" y="435"/>
                  </a:cubicBezTo>
                  <a:cubicBezTo>
                    <a:pt x="233" y="429"/>
                    <a:pt x="236" y="418"/>
                    <a:pt x="248" y="401"/>
                  </a:cubicBezTo>
                  <a:cubicBezTo>
                    <a:pt x="263" y="379"/>
                    <a:pt x="286" y="360"/>
                    <a:pt x="320" y="36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1" name="Tongue Out">
              <a:extLst>
                <a:ext uri="{FF2B5EF4-FFF2-40B4-BE49-F238E27FC236}">
                  <a16:creationId xmlns:a16="http://schemas.microsoft.com/office/drawing/2014/main" id="{424F9B48-F7FB-41C9-AFAE-21453D30C6B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126267" y="3937222"/>
              <a:ext cx="720080" cy="727429"/>
            </a:xfrm>
            <a:custGeom>
              <a:avLst/>
              <a:gdLst>
                <a:gd name="T0" fmla="*/ 318 w 640"/>
                <a:gd name="T1" fmla="*/ 0 h 640"/>
                <a:gd name="T2" fmla="*/ 0 w 640"/>
                <a:gd name="T3" fmla="*/ 320 h 640"/>
                <a:gd name="T4" fmla="*/ 320 w 640"/>
                <a:gd name="T5" fmla="*/ 640 h 640"/>
                <a:gd name="T6" fmla="*/ 640 w 640"/>
                <a:gd name="T7" fmla="*/ 320 h 640"/>
                <a:gd name="T8" fmla="*/ 322 w 640"/>
                <a:gd name="T9" fmla="*/ 0 h 640"/>
                <a:gd name="T10" fmla="*/ 318 w 640"/>
                <a:gd name="T11" fmla="*/ 0 h 640"/>
                <a:gd name="T12" fmla="*/ 320 w 640"/>
                <a:gd name="T13" fmla="*/ 27 h 640"/>
                <a:gd name="T14" fmla="*/ 613 w 640"/>
                <a:gd name="T15" fmla="*/ 320 h 640"/>
                <a:gd name="T16" fmla="*/ 320 w 640"/>
                <a:gd name="T17" fmla="*/ 613 h 640"/>
                <a:gd name="T18" fmla="*/ 27 w 640"/>
                <a:gd name="T19" fmla="*/ 320 h 640"/>
                <a:gd name="T20" fmla="*/ 320 w 640"/>
                <a:gd name="T21" fmla="*/ 27 h 640"/>
                <a:gd name="T22" fmla="*/ 200 w 640"/>
                <a:gd name="T23" fmla="*/ 240 h 640"/>
                <a:gd name="T24" fmla="*/ 124 w 640"/>
                <a:gd name="T25" fmla="*/ 270 h 640"/>
                <a:gd name="T26" fmla="*/ 142 w 640"/>
                <a:gd name="T27" fmla="*/ 290 h 640"/>
                <a:gd name="T28" fmla="*/ 200 w 640"/>
                <a:gd name="T29" fmla="*/ 267 h 640"/>
                <a:gd name="T30" fmla="*/ 257 w 640"/>
                <a:gd name="T31" fmla="*/ 290 h 640"/>
                <a:gd name="T32" fmla="*/ 276 w 640"/>
                <a:gd name="T33" fmla="*/ 270 h 640"/>
                <a:gd name="T34" fmla="*/ 200 w 640"/>
                <a:gd name="T35" fmla="*/ 240 h 640"/>
                <a:gd name="T36" fmla="*/ 440 w 640"/>
                <a:gd name="T37" fmla="*/ 240 h 640"/>
                <a:gd name="T38" fmla="*/ 364 w 640"/>
                <a:gd name="T39" fmla="*/ 270 h 640"/>
                <a:gd name="T40" fmla="*/ 382 w 640"/>
                <a:gd name="T41" fmla="*/ 290 h 640"/>
                <a:gd name="T42" fmla="*/ 440 w 640"/>
                <a:gd name="T43" fmla="*/ 267 h 640"/>
                <a:gd name="T44" fmla="*/ 497 w 640"/>
                <a:gd name="T45" fmla="*/ 290 h 640"/>
                <a:gd name="T46" fmla="*/ 516 w 640"/>
                <a:gd name="T47" fmla="*/ 270 h 640"/>
                <a:gd name="T48" fmla="*/ 440 w 640"/>
                <a:gd name="T49" fmla="*/ 240 h 640"/>
                <a:gd name="T50" fmla="*/ 454 w 640"/>
                <a:gd name="T51" fmla="*/ 387 h 640"/>
                <a:gd name="T52" fmla="*/ 450 w 640"/>
                <a:gd name="T53" fmla="*/ 387 h 640"/>
                <a:gd name="T54" fmla="*/ 320 w 640"/>
                <a:gd name="T55" fmla="*/ 400 h 640"/>
                <a:gd name="T56" fmla="*/ 190 w 640"/>
                <a:gd name="T57" fmla="*/ 387 h 640"/>
                <a:gd name="T58" fmla="*/ 183 w 640"/>
                <a:gd name="T59" fmla="*/ 413 h 640"/>
                <a:gd name="T60" fmla="*/ 227 w 640"/>
                <a:gd name="T61" fmla="*/ 421 h 640"/>
                <a:gd name="T62" fmla="*/ 239 w 640"/>
                <a:gd name="T63" fmla="*/ 490 h 640"/>
                <a:gd name="T64" fmla="*/ 265 w 640"/>
                <a:gd name="T65" fmla="*/ 545 h 640"/>
                <a:gd name="T66" fmla="*/ 320 w 640"/>
                <a:gd name="T67" fmla="*/ 573 h 640"/>
                <a:gd name="T68" fmla="*/ 375 w 640"/>
                <a:gd name="T69" fmla="*/ 545 h 640"/>
                <a:gd name="T70" fmla="*/ 401 w 640"/>
                <a:gd name="T71" fmla="*/ 490 h 640"/>
                <a:gd name="T72" fmla="*/ 413 w 640"/>
                <a:gd name="T73" fmla="*/ 421 h 640"/>
                <a:gd name="T74" fmla="*/ 456 w 640"/>
                <a:gd name="T75" fmla="*/ 413 h 640"/>
                <a:gd name="T76" fmla="*/ 454 w 640"/>
                <a:gd name="T77" fmla="*/ 387 h 640"/>
                <a:gd name="T78" fmla="*/ 254 w 640"/>
                <a:gd name="T79" fmla="*/ 424 h 640"/>
                <a:gd name="T80" fmla="*/ 320 w 640"/>
                <a:gd name="T81" fmla="*/ 427 h 640"/>
                <a:gd name="T82" fmla="*/ 386 w 640"/>
                <a:gd name="T83" fmla="*/ 424 h 640"/>
                <a:gd name="T84" fmla="*/ 375 w 640"/>
                <a:gd name="T85" fmla="*/ 483 h 640"/>
                <a:gd name="T86" fmla="*/ 354 w 640"/>
                <a:gd name="T87" fmla="*/ 529 h 640"/>
                <a:gd name="T88" fmla="*/ 320 w 640"/>
                <a:gd name="T89" fmla="*/ 547 h 640"/>
                <a:gd name="T90" fmla="*/ 286 w 640"/>
                <a:gd name="T91" fmla="*/ 529 h 640"/>
                <a:gd name="T92" fmla="*/ 265 w 640"/>
                <a:gd name="T93" fmla="*/ 483 h 640"/>
                <a:gd name="T94" fmla="*/ 254 w 640"/>
                <a:gd name="T95" fmla="*/ 424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40" h="640">
                  <a:moveTo>
                    <a:pt x="318" y="0"/>
                  </a:moveTo>
                  <a:cubicBezTo>
                    <a:pt x="142" y="1"/>
                    <a:pt x="0" y="144"/>
                    <a:pt x="0" y="320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6" y="640"/>
                    <a:pt x="640" y="497"/>
                    <a:pt x="640" y="320"/>
                  </a:cubicBezTo>
                  <a:cubicBezTo>
                    <a:pt x="640" y="144"/>
                    <a:pt x="498" y="1"/>
                    <a:pt x="322" y="0"/>
                  </a:cubicBezTo>
                  <a:lnTo>
                    <a:pt x="318" y="0"/>
                  </a:lnTo>
                  <a:close/>
                  <a:moveTo>
                    <a:pt x="320" y="27"/>
                  </a:moveTo>
                  <a:cubicBezTo>
                    <a:pt x="482" y="27"/>
                    <a:pt x="613" y="158"/>
                    <a:pt x="613" y="320"/>
                  </a:cubicBezTo>
                  <a:cubicBezTo>
                    <a:pt x="613" y="482"/>
                    <a:pt x="482" y="613"/>
                    <a:pt x="320" y="613"/>
                  </a:cubicBezTo>
                  <a:cubicBezTo>
                    <a:pt x="158" y="613"/>
                    <a:pt x="27" y="482"/>
                    <a:pt x="27" y="320"/>
                  </a:cubicBezTo>
                  <a:cubicBezTo>
                    <a:pt x="27" y="158"/>
                    <a:pt x="158" y="27"/>
                    <a:pt x="320" y="27"/>
                  </a:cubicBezTo>
                  <a:close/>
                  <a:moveTo>
                    <a:pt x="200" y="240"/>
                  </a:moveTo>
                  <a:cubicBezTo>
                    <a:pt x="155" y="240"/>
                    <a:pt x="124" y="270"/>
                    <a:pt x="124" y="270"/>
                  </a:cubicBezTo>
                  <a:cubicBezTo>
                    <a:pt x="111" y="282"/>
                    <a:pt x="129" y="302"/>
                    <a:pt x="142" y="290"/>
                  </a:cubicBezTo>
                  <a:cubicBezTo>
                    <a:pt x="142" y="290"/>
                    <a:pt x="168" y="267"/>
                    <a:pt x="200" y="267"/>
                  </a:cubicBezTo>
                  <a:cubicBezTo>
                    <a:pt x="232" y="267"/>
                    <a:pt x="257" y="290"/>
                    <a:pt x="257" y="290"/>
                  </a:cubicBezTo>
                  <a:cubicBezTo>
                    <a:pt x="270" y="302"/>
                    <a:pt x="289" y="282"/>
                    <a:pt x="276" y="270"/>
                  </a:cubicBezTo>
                  <a:cubicBezTo>
                    <a:pt x="276" y="270"/>
                    <a:pt x="244" y="240"/>
                    <a:pt x="200" y="240"/>
                  </a:cubicBezTo>
                  <a:close/>
                  <a:moveTo>
                    <a:pt x="440" y="240"/>
                  </a:moveTo>
                  <a:cubicBezTo>
                    <a:pt x="395" y="240"/>
                    <a:pt x="364" y="270"/>
                    <a:pt x="364" y="270"/>
                  </a:cubicBezTo>
                  <a:cubicBezTo>
                    <a:pt x="351" y="282"/>
                    <a:pt x="369" y="302"/>
                    <a:pt x="382" y="290"/>
                  </a:cubicBezTo>
                  <a:cubicBezTo>
                    <a:pt x="382" y="290"/>
                    <a:pt x="408" y="267"/>
                    <a:pt x="440" y="267"/>
                  </a:cubicBezTo>
                  <a:cubicBezTo>
                    <a:pt x="472" y="267"/>
                    <a:pt x="497" y="290"/>
                    <a:pt x="497" y="290"/>
                  </a:cubicBezTo>
                  <a:cubicBezTo>
                    <a:pt x="510" y="302"/>
                    <a:pt x="529" y="282"/>
                    <a:pt x="516" y="270"/>
                  </a:cubicBezTo>
                  <a:cubicBezTo>
                    <a:pt x="516" y="270"/>
                    <a:pt x="484" y="240"/>
                    <a:pt x="440" y="240"/>
                  </a:cubicBezTo>
                  <a:close/>
                  <a:moveTo>
                    <a:pt x="454" y="387"/>
                  </a:moveTo>
                  <a:cubicBezTo>
                    <a:pt x="452" y="387"/>
                    <a:pt x="451" y="387"/>
                    <a:pt x="450" y="387"/>
                  </a:cubicBezTo>
                  <a:cubicBezTo>
                    <a:pt x="450" y="387"/>
                    <a:pt x="398" y="400"/>
                    <a:pt x="320" y="400"/>
                  </a:cubicBezTo>
                  <a:cubicBezTo>
                    <a:pt x="241" y="400"/>
                    <a:pt x="190" y="387"/>
                    <a:pt x="190" y="387"/>
                  </a:cubicBezTo>
                  <a:cubicBezTo>
                    <a:pt x="173" y="383"/>
                    <a:pt x="166" y="409"/>
                    <a:pt x="183" y="413"/>
                  </a:cubicBezTo>
                  <a:cubicBezTo>
                    <a:pt x="183" y="413"/>
                    <a:pt x="200" y="417"/>
                    <a:pt x="227" y="421"/>
                  </a:cubicBezTo>
                  <a:cubicBezTo>
                    <a:pt x="228" y="433"/>
                    <a:pt x="231" y="461"/>
                    <a:pt x="239" y="490"/>
                  </a:cubicBezTo>
                  <a:cubicBezTo>
                    <a:pt x="244" y="510"/>
                    <a:pt x="253" y="529"/>
                    <a:pt x="265" y="545"/>
                  </a:cubicBezTo>
                  <a:cubicBezTo>
                    <a:pt x="278" y="561"/>
                    <a:pt x="297" y="573"/>
                    <a:pt x="320" y="573"/>
                  </a:cubicBezTo>
                  <a:cubicBezTo>
                    <a:pt x="343" y="573"/>
                    <a:pt x="362" y="561"/>
                    <a:pt x="375" y="545"/>
                  </a:cubicBezTo>
                  <a:cubicBezTo>
                    <a:pt x="387" y="529"/>
                    <a:pt x="395" y="510"/>
                    <a:pt x="401" y="490"/>
                  </a:cubicBezTo>
                  <a:cubicBezTo>
                    <a:pt x="409" y="461"/>
                    <a:pt x="412" y="433"/>
                    <a:pt x="413" y="421"/>
                  </a:cubicBezTo>
                  <a:cubicBezTo>
                    <a:pt x="440" y="417"/>
                    <a:pt x="456" y="413"/>
                    <a:pt x="456" y="413"/>
                  </a:cubicBezTo>
                  <a:cubicBezTo>
                    <a:pt x="472" y="409"/>
                    <a:pt x="469" y="387"/>
                    <a:pt x="454" y="387"/>
                  </a:cubicBezTo>
                  <a:close/>
                  <a:moveTo>
                    <a:pt x="254" y="424"/>
                  </a:moveTo>
                  <a:cubicBezTo>
                    <a:pt x="273" y="425"/>
                    <a:pt x="295" y="427"/>
                    <a:pt x="320" y="427"/>
                  </a:cubicBezTo>
                  <a:cubicBezTo>
                    <a:pt x="345" y="427"/>
                    <a:pt x="367" y="425"/>
                    <a:pt x="386" y="424"/>
                  </a:cubicBezTo>
                  <a:cubicBezTo>
                    <a:pt x="385" y="435"/>
                    <a:pt x="383" y="457"/>
                    <a:pt x="375" y="483"/>
                  </a:cubicBezTo>
                  <a:cubicBezTo>
                    <a:pt x="370" y="500"/>
                    <a:pt x="363" y="517"/>
                    <a:pt x="354" y="529"/>
                  </a:cubicBezTo>
                  <a:cubicBezTo>
                    <a:pt x="344" y="540"/>
                    <a:pt x="334" y="547"/>
                    <a:pt x="320" y="547"/>
                  </a:cubicBezTo>
                  <a:cubicBezTo>
                    <a:pt x="305" y="547"/>
                    <a:pt x="295" y="540"/>
                    <a:pt x="286" y="529"/>
                  </a:cubicBezTo>
                  <a:cubicBezTo>
                    <a:pt x="277" y="517"/>
                    <a:pt x="270" y="500"/>
                    <a:pt x="265" y="483"/>
                  </a:cubicBezTo>
                  <a:cubicBezTo>
                    <a:pt x="257" y="457"/>
                    <a:pt x="255" y="435"/>
                    <a:pt x="254" y="42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4" name="Angel">
              <a:extLst>
                <a:ext uri="{FF2B5EF4-FFF2-40B4-BE49-F238E27FC236}">
                  <a16:creationId xmlns:a16="http://schemas.microsoft.com/office/drawing/2014/main" id="{0D772224-7731-4222-83D0-CA24C2D5B09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16933" y="3145134"/>
              <a:ext cx="730731" cy="738189"/>
            </a:xfrm>
            <a:custGeom>
              <a:avLst/>
              <a:gdLst>
                <a:gd name="T0" fmla="*/ 175 w 640"/>
                <a:gd name="T1" fmla="*/ 35 h 640"/>
                <a:gd name="T2" fmla="*/ 171 w 640"/>
                <a:gd name="T3" fmla="*/ 35 h 640"/>
                <a:gd name="T4" fmla="*/ 17 w 640"/>
                <a:gd name="T5" fmla="*/ 78 h 640"/>
                <a:gd name="T6" fmla="*/ 10 w 640"/>
                <a:gd name="T7" fmla="*/ 130 h 640"/>
                <a:gd name="T8" fmla="*/ 48 w 640"/>
                <a:gd name="T9" fmla="*/ 152 h 640"/>
                <a:gd name="T10" fmla="*/ 320 w 640"/>
                <a:gd name="T11" fmla="*/ 640 h 640"/>
                <a:gd name="T12" fmla="*/ 592 w 640"/>
                <a:gd name="T13" fmla="*/ 152 h 640"/>
                <a:gd name="T14" fmla="*/ 630 w 640"/>
                <a:gd name="T15" fmla="*/ 130 h 640"/>
                <a:gd name="T16" fmla="*/ 623 w 640"/>
                <a:gd name="T17" fmla="*/ 78 h 640"/>
                <a:gd name="T18" fmla="*/ 471 w 640"/>
                <a:gd name="T19" fmla="*/ 36 h 640"/>
                <a:gd name="T20" fmla="*/ 322 w 640"/>
                <a:gd name="T21" fmla="*/ 1 h 640"/>
                <a:gd name="T22" fmla="*/ 320 w 640"/>
                <a:gd name="T23" fmla="*/ 27 h 640"/>
                <a:gd name="T24" fmla="*/ 534 w 640"/>
                <a:gd name="T25" fmla="*/ 141 h 640"/>
                <a:gd name="T26" fmla="*/ 106 w 640"/>
                <a:gd name="T27" fmla="*/ 141 h 640"/>
                <a:gd name="T28" fmla="*/ 320 w 640"/>
                <a:gd name="T29" fmla="*/ 27 h 640"/>
                <a:gd name="T30" fmla="*/ 63 w 640"/>
                <a:gd name="T31" fmla="*/ 129 h 640"/>
                <a:gd name="T32" fmla="*/ 29 w 640"/>
                <a:gd name="T33" fmla="*/ 111 h 640"/>
                <a:gd name="T34" fmla="*/ 33 w 640"/>
                <a:gd name="T35" fmla="*/ 99 h 640"/>
                <a:gd name="T36" fmla="*/ 121 w 640"/>
                <a:gd name="T37" fmla="*/ 70 h 640"/>
                <a:gd name="T38" fmla="*/ 579 w 640"/>
                <a:gd name="T39" fmla="*/ 85 h 640"/>
                <a:gd name="T40" fmla="*/ 613 w 640"/>
                <a:gd name="T41" fmla="*/ 107 h 640"/>
                <a:gd name="T42" fmla="*/ 596 w 640"/>
                <a:gd name="T43" fmla="*/ 121 h 640"/>
                <a:gd name="T44" fmla="*/ 519 w 640"/>
                <a:gd name="T45" fmla="*/ 70 h 640"/>
                <a:gd name="T46" fmla="*/ 100 w 640"/>
                <a:gd name="T47" fmla="*/ 167 h 640"/>
                <a:gd name="T48" fmla="*/ 540 w 640"/>
                <a:gd name="T49" fmla="*/ 167 h 640"/>
                <a:gd name="T50" fmla="*/ 613 w 640"/>
                <a:gd name="T51" fmla="*/ 320 h 640"/>
                <a:gd name="T52" fmla="*/ 27 w 640"/>
                <a:gd name="T53" fmla="*/ 320 h 640"/>
                <a:gd name="T54" fmla="*/ 213 w 640"/>
                <a:gd name="T55" fmla="*/ 240 h 640"/>
                <a:gd name="T56" fmla="*/ 213 w 640"/>
                <a:gd name="T57" fmla="*/ 320 h 640"/>
                <a:gd name="T58" fmla="*/ 213 w 640"/>
                <a:gd name="T59" fmla="*/ 240 h 640"/>
                <a:gd name="T60" fmla="*/ 387 w 640"/>
                <a:gd name="T61" fmla="*/ 280 h 640"/>
                <a:gd name="T62" fmla="*/ 467 w 640"/>
                <a:gd name="T63" fmla="*/ 280 h 640"/>
                <a:gd name="T64" fmla="*/ 146 w 640"/>
                <a:gd name="T65" fmla="*/ 387 h 640"/>
                <a:gd name="T66" fmla="*/ 320 w 640"/>
                <a:gd name="T67" fmla="*/ 507 h 640"/>
                <a:gd name="T68" fmla="*/ 482 w 640"/>
                <a:gd name="T69" fmla="*/ 393 h 640"/>
                <a:gd name="T70" fmla="*/ 158 w 640"/>
                <a:gd name="T71" fmla="*/ 393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40" h="640">
                  <a:moveTo>
                    <a:pt x="318" y="1"/>
                  </a:moveTo>
                  <a:cubicBezTo>
                    <a:pt x="267" y="1"/>
                    <a:pt x="218" y="14"/>
                    <a:pt x="175" y="35"/>
                  </a:cubicBezTo>
                  <a:cubicBezTo>
                    <a:pt x="174" y="35"/>
                    <a:pt x="173" y="35"/>
                    <a:pt x="172" y="35"/>
                  </a:cubicBezTo>
                  <a:cubicBezTo>
                    <a:pt x="172" y="35"/>
                    <a:pt x="172" y="35"/>
                    <a:pt x="171" y="35"/>
                  </a:cubicBezTo>
                  <a:cubicBezTo>
                    <a:pt x="123" y="41"/>
                    <a:pt x="83" y="49"/>
                    <a:pt x="53" y="60"/>
                  </a:cubicBezTo>
                  <a:cubicBezTo>
                    <a:pt x="38" y="65"/>
                    <a:pt x="26" y="71"/>
                    <a:pt x="17" y="78"/>
                  </a:cubicBezTo>
                  <a:cubicBezTo>
                    <a:pt x="7" y="85"/>
                    <a:pt x="0" y="95"/>
                    <a:pt x="0" y="107"/>
                  </a:cubicBezTo>
                  <a:cubicBezTo>
                    <a:pt x="0" y="116"/>
                    <a:pt x="4" y="124"/>
                    <a:pt x="10" y="130"/>
                  </a:cubicBezTo>
                  <a:cubicBezTo>
                    <a:pt x="15" y="136"/>
                    <a:pt x="23" y="140"/>
                    <a:pt x="31" y="145"/>
                  </a:cubicBezTo>
                  <a:cubicBezTo>
                    <a:pt x="36" y="147"/>
                    <a:pt x="42" y="150"/>
                    <a:pt x="48" y="152"/>
                  </a:cubicBezTo>
                  <a:cubicBezTo>
                    <a:pt x="18" y="201"/>
                    <a:pt x="0" y="259"/>
                    <a:pt x="0" y="320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7" y="640"/>
                    <a:pt x="640" y="497"/>
                    <a:pt x="640" y="320"/>
                  </a:cubicBezTo>
                  <a:cubicBezTo>
                    <a:pt x="640" y="259"/>
                    <a:pt x="622" y="201"/>
                    <a:pt x="592" y="152"/>
                  </a:cubicBezTo>
                  <a:cubicBezTo>
                    <a:pt x="598" y="150"/>
                    <a:pt x="604" y="147"/>
                    <a:pt x="609" y="145"/>
                  </a:cubicBezTo>
                  <a:cubicBezTo>
                    <a:pt x="617" y="140"/>
                    <a:pt x="625" y="136"/>
                    <a:pt x="630" y="130"/>
                  </a:cubicBezTo>
                  <a:cubicBezTo>
                    <a:pt x="636" y="124"/>
                    <a:pt x="640" y="116"/>
                    <a:pt x="640" y="107"/>
                  </a:cubicBezTo>
                  <a:cubicBezTo>
                    <a:pt x="640" y="95"/>
                    <a:pt x="633" y="86"/>
                    <a:pt x="623" y="78"/>
                  </a:cubicBezTo>
                  <a:cubicBezTo>
                    <a:pt x="614" y="71"/>
                    <a:pt x="602" y="66"/>
                    <a:pt x="588" y="60"/>
                  </a:cubicBezTo>
                  <a:cubicBezTo>
                    <a:pt x="558" y="50"/>
                    <a:pt x="518" y="41"/>
                    <a:pt x="471" y="36"/>
                  </a:cubicBezTo>
                  <a:cubicBezTo>
                    <a:pt x="469" y="35"/>
                    <a:pt x="467" y="35"/>
                    <a:pt x="466" y="36"/>
                  </a:cubicBezTo>
                  <a:cubicBezTo>
                    <a:pt x="423" y="14"/>
                    <a:pt x="374" y="1"/>
                    <a:pt x="322" y="1"/>
                  </a:cubicBezTo>
                  <a:cubicBezTo>
                    <a:pt x="321" y="0"/>
                    <a:pt x="319" y="1"/>
                    <a:pt x="318" y="1"/>
                  </a:cubicBezTo>
                  <a:close/>
                  <a:moveTo>
                    <a:pt x="320" y="27"/>
                  </a:moveTo>
                  <a:cubicBezTo>
                    <a:pt x="413" y="27"/>
                    <a:pt x="496" y="70"/>
                    <a:pt x="549" y="138"/>
                  </a:cubicBezTo>
                  <a:cubicBezTo>
                    <a:pt x="544" y="139"/>
                    <a:pt x="539" y="140"/>
                    <a:pt x="534" y="141"/>
                  </a:cubicBezTo>
                  <a:cubicBezTo>
                    <a:pt x="480" y="153"/>
                    <a:pt x="404" y="160"/>
                    <a:pt x="320" y="160"/>
                  </a:cubicBezTo>
                  <a:cubicBezTo>
                    <a:pt x="236" y="160"/>
                    <a:pt x="160" y="153"/>
                    <a:pt x="106" y="141"/>
                  </a:cubicBezTo>
                  <a:cubicBezTo>
                    <a:pt x="101" y="140"/>
                    <a:pt x="96" y="139"/>
                    <a:pt x="91" y="138"/>
                  </a:cubicBezTo>
                  <a:cubicBezTo>
                    <a:pt x="144" y="70"/>
                    <a:pt x="227" y="27"/>
                    <a:pt x="320" y="27"/>
                  </a:cubicBezTo>
                  <a:close/>
                  <a:moveTo>
                    <a:pt x="121" y="70"/>
                  </a:moveTo>
                  <a:cubicBezTo>
                    <a:pt x="99" y="87"/>
                    <a:pt x="80" y="107"/>
                    <a:pt x="63" y="129"/>
                  </a:cubicBezTo>
                  <a:cubicBezTo>
                    <a:pt x="56" y="127"/>
                    <a:pt x="49" y="124"/>
                    <a:pt x="44" y="121"/>
                  </a:cubicBezTo>
                  <a:cubicBezTo>
                    <a:pt x="37" y="118"/>
                    <a:pt x="32" y="114"/>
                    <a:pt x="29" y="111"/>
                  </a:cubicBezTo>
                  <a:cubicBezTo>
                    <a:pt x="27" y="109"/>
                    <a:pt x="27" y="108"/>
                    <a:pt x="27" y="107"/>
                  </a:cubicBezTo>
                  <a:cubicBezTo>
                    <a:pt x="27" y="106"/>
                    <a:pt x="27" y="104"/>
                    <a:pt x="33" y="99"/>
                  </a:cubicBezTo>
                  <a:cubicBezTo>
                    <a:pt x="39" y="95"/>
                    <a:pt x="49" y="90"/>
                    <a:pt x="62" y="85"/>
                  </a:cubicBezTo>
                  <a:cubicBezTo>
                    <a:pt x="77" y="80"/>
                    <a:pt x="98" y="75"/>
                    <a:pt x="121" y="70"/>
                  </a:cubicBezTo>
                  <a:close/>
                  <a:moveTo>
                    <a:pt x="519" y="70"/>
                  </a:moveTo>
                  <a:cubicBezTo>
                    <a:pt x="542" y="75"/>
                    <a:pt x="563" y="80"/>
                    <a:pt x="579" y="85"/>
                  </a:cubicBezTo>
                  <a:cubicBezTo>
                    <a:pt x="592" y="90"/>
                    <a:pt x="601" y="95"/>
                    <a:pt x="607" y="100"/>
                  </a:cubicBezTo>
                  <a:cubicBezTo>
                    <a:pt x="613" y="104"/>
                    <a:pt x="613" y="106"/>
                    <a:pt x="613" y="107"/>
                  </a:cubicBezTo>
                  <a:cubicBezTo>
                    <a:pt x="613" y="108"/>
                    <a:pt x="613" y="109"/>
                    <a:pt x="611" y="111"/>
                  </a:cubicBezTo>
                  <a:cubicBezTo>
                    <a:pt x="608" y="114"/>
                    <a:pt x="603" y="118"/>
                    <a:pt x="596" y="121"/>
                  </a:cubicBezTo>
                  <a:cubicBezTo>
                    <a:pt x="591" y="124"/>
                    <a:pt x="584" y="127"/>
                    <a:pt x="577" y="129"/>
                  </a:cubicBezTo>
                  <a:cubicBezTo>
                    <a:pt x="560" y="107"/>
                    <a:pt x="541" y="87"/>
                    <a:pt x="519" y="70"/>
                  </a:cubicBezTo>
                  <a:close/>
                  <a:moveTo>
                    <a:pt x="74" y="161"/>
                  </a:moveTo>
                  <a:cubicBezTo>
                    <a:pt x="82" y="163"/>
                    <a:pt x="91" y="165"/>
                    <a:pt x="100" y="167"/>
                  </a:cubicBezTo>
                  <a:cubicBezTo>
                    <a:pt x="157" y="180"/>
                    <a:pt x="235" y="187"/>
                    <a:pt x="320" y="187"/>
                  </a:cubicBezTo>
                  <a:cubicBezTo>
                    <a:pt x="405" y="187"/>
                    <a:pt x="483" y="180"/>
                    <a:pt x="540" y="167"/>
                  </a:cubicBezTo>
                  <a:cubicBezTo>
                    <a:pt x="549" y="165"/>
                    <a:pt x="558" y="163"/>
                    <a:pt x="566" y="161"/>
                  </a:cubicBezTo>
                  <a:cubicBezTo>
                    <a:pt x="596" y="207"/>
                    <a:pt x="613" y="261"/>
                    <a:pt x="613" y="320"/>
                  </a:cubicBezTo>
                  <a:cubicBezTo>
                    <a:pt x="613" y="483"/>
                    <a:pt x="482" y="614"/>
                    <a:pt x="320" y="614"/>
                  </a:cubicBezTo>
                  <a:cubicBezTo>
                    <a:pt x="158" y="614"/>
                    <a:pt x="27" y="483"/>
                    <a:pt x="27" y="320"/>
                  </a:cubicBezTo>
                  <a:cubicBezTo>
                    <a:pt x="27" y="261"/>
                    <a:pt x="44" y="207"/>
                    <a:pt x="74" y="161"/>
                  </a:cubicBezTo>
                  <a:close/>
                  <a:moveTo>
                    <a:pt x="213" y="240"/>
                  </a:moveTo>
                  <a:cubicBezTo>
                    <a:pt x="191" y="240"/>
                    <a:pt x="173" y="258"/>
                    <a:pt x="173" y="280"/>
                  </a:cubicBezTo>
                  <a:cubicBezTo>
                    <a:pt x="173" y="303"/>
                    <a:pt x="191" y="320"/>
                    <a:pt x="213" y="320"/>
                  </a:cubicBezTo>
                  <a:cubicBezTo>
                    <a:pt x="235" y="320"/>
                    <a:pt x="253" y="303"/>
                    <a:pt x="253" y="280"/>
                  </a:cubicBezTo>
                  <a:cubicBezTo>
                    <a:pt x="253" y="258"/>
                    <a:pt x="235" y="240"/>
                    <a:pt x="213" y="240"/>
                  </a:cubicBezTo>
                  <a:close/>
                  <a:moveTo>
                    <a:pt x="427" y="240"/>
                  </a:moveTo>
                  <a:cubicBezTo>
                    <a:pt x="405" y="240"/>
                    <a:pt x="387" y="258"/>
                    <a:pt x="387" y="280"/>
                  </a:cubicBezTo>
                  <a:cubicBezTo>
                    <a:pt x="387" y="303"/>
                    <a:pt x="405" y="320"/>
                    <a:pt x="427" y="320"/>
                  </a:cubicBezTo>
                  <a:cubicBezTo>
                    <a:pt x="449" y="320"/>
                    <a:pt x="467" y="303"/>
                    <a:pt x="467" y="280"/>
                  </a:cubicBezTo>
                  <a:cubicBezTo>
                    <a:pt x="467" y="258"/>
                    <a:pt x="449" y="240"/>
                    <a:pt x="427" y="240"/>
                  </a:cubicBezTo>
                  <a:close/>
                  <a:moveTo>
                    <a:pt x="146" y="387"/>
                  </a:moveTo>
                  <a:cubicBezTo>
                    <a:pt x="135" y="387"/>
                    <a:pt x="129" y="400"/>
                    <a:pt x="136" y="408"/>
                  </a:cubicBezTo>
                  <a:cubicBezTo>
                    <a:pt x="136" y="408"/>
                    <a:pt x="206" y="507"/>
                    <a:pt x="320" y="507"/>
                  </a:cubicBezTo>
                  <a:cubicBezTo>
                    <a:pt x="434" y="507"/>
                    <a:pt x="504" y="408"/>
                    <a:pt x="504" y="408"/>
                  </a:cubicBezTo>
                  <a:cubicBezTo>
                    <a:pt x="515" y="394"/>
                    <a:pt x="493" y="378"/>
                    <a:pt x="482" y="393"/>
                  </a:cubicBezTo>
                  <a:cubicBezTo>
                    <a:pt x="482" y="393"/>
                    <a:pt x="419" y="480"/>
                    <a:pt x="320" y="480"/>
                  </a:cubicBezTo>
                  <a:cubicBezTo>
                    <a:pt x="221" y="480"/>
                    <a:pt x="158" y="393"/>
                    <a:pt x="158" y="393"/>
                  </a:cubicBezTo>
                  <a:cubicBezTo>
                    <a:pt x="155" y="389"/>
                    <a:pt x="151" y="387"/>
                    <a:pt x="146" y="38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55" name="テキスト ボックス 159"/>
          <p:cNvSpPr txBox="1"/>
          <p:nvPr/>
        </p:nvSpPr>
        <p:spPr>
          <a:xfrm>
            <a:off x="6724891" y="1916832"/>
            <a:ext cx="1015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2000" b="1" dirty="0">
                <a:solidFill>
                  <a:schemeClr val="bg1"/>
                </a:solidFill>
                <a:latin typeface="+mj-lt"/>
                <a:ea typeface="나눔스퀘어라운드 ExtraBold" panose="020B0600000101010101" pitchFamily="50" charset="-127"/>
              </a:rPr>
              <a:t>대출자</a:t>
            </a:r>
            <a:endParaRPr kumimoji="1" lang="ja-JP" altLang="en-US" sz="2000" b="1" dirty="0">
              <a:solidFill>
                <a:schemeClr val="bg1"/>
              </a:solidFill>
              <a:latin typeface="+mj-lt"/>
              <a:ea typeface="나눔스퀘어라운드 ExtraBold" panose="020B0600000101010101" pitchFamily="50" charset="-127"/>
            </a:endParaRPr>
          </a:p>
        </p:txBody>
      </p:sp>
      <p:cxnSp>
        <p:nvCxnSpPr>
          <p:cNvPr id="3" name="직선 화살표 연결선 2"/>
          <p:cNvCxnSpPr/>
          <p:nvPr/>
        </p:nvCxnSpPr>
        <p:spPr>
          <a:xfrm flipH="1">
            <a:off x="3149840" y="2924944"/>
            <a:ext cx="702080" cy="0"/>
          </a:xfrm>
          <a:prstGeom prst="straightConnector1">
            <a:avLst/>
          </a:prstGeom>
          <a:ln w="28575" cmpd="sng">
            <a:solidFill>
              <a:schemeClr val="bg1"/>
            </a:solidFill>
            <a:prstDash val="solid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화살표 연결선 55"/>
          <p:cNvCxnSpPr/>
          <p:nvPr/>
        </p:nvCxnSpPr>
        <p:spPr>
          <a:xfrm flipH="1">
            <a:off x="3149840" y="3429000"/>
            <a:ext cx="702080" cy="0"/>
          </a:xfrm>
          <a:prstGeom prst="straightConnector1">
            <a:avLst/>
          </a:prstGeom>
          <a:ln w="28575" cmpd="sng">
            <a:solidFill>
              <a:schemeClr val="bg1"/>
            </a:solidFill>
            <a:prstDash val="solid"/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화살표 연결선 56"/>
          <p:cNvCxnSpPr/>
          <p:nvPr/>
        </p:nvCxnSpPr>
        <p:spPr>
          <a:xfrm flipH="1">
            <a:off x="3149840" y="3933056"/>
            <a:ext cx="702080" cy="0"/>
          </a:xfrm>
          <a:prstGeom prst="straightConnector1">
            <a:avLst/>
          </a:prstGeom>
          <a:ln w="28575" cmpd="sng">
            <a:solidFill>
              <a:schemeClr val="bg1"/>
            </a:solidFill>
            <a:prstDash val="solid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화살표 연결선 60"/>
          <p:cNvCxnSpPr/>
          <p:nvPr/>
        </p:nvCxnSpPr>
        <p:spPr>
          <a:xfrm flipH="1">
            <a:off x="5580112" y="2924944"/>
            <a:ext cx="702080" cy="0"/>
          </a:xfrm>
          <a:prstGeom prst="straightConnector1">
            <a:avLst/>
          </a:prstGeom>
          <a:ln w="28575" cmpd="sng">
            <a:solidFill>
              <a:schemeClr val="bg1"/>
            </a:solidFill>
            <a:prstDash val="solid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화살표 연결선 61"/>
          <p:cNvCxnSpPr/>
          <p:nvPr/>
        </p:nvCxnSpPr>
        <p:spPr>
          <a:xfrm flipH="1">
            <a:off x="5580112" y="3429000"/>
            <a:ext cx="702080" cy="0"/>
          </a:xfrm>
          <a:prstGeom prst="straightConnector1">
            <a:avLst/>
          </a:prstGeom>
          <a:ln w="28575" cmpd="sng">
            <a:solidFill>
              <a:schemeClr val="bg1"/>
            </a:solidFill>
            <a:prstDash val="solid"/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화살표 연결선 62"/>
          <p:cNvCxnSpPr/>
          <p:nvPr/>
        </p:nvCxnSpPr>
        <p:spPr>
          <a:xfrm flipH="1">
            <a:off x="5580112" y="3933056"/>
            <a:ext cx="702080" cy="0"/>
          </a:xfrm>
          <a:prstGeom prst="straightConnector1">
            <a:avLst/>
          </a:prstGeom>
          <a:ln w="28575" cmpd="sng">
            <a:solidFill>
              <a:schemeClr val="bg1"/>
            </a:solidFill>
            <a:prstDash val="solid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064391" y="2625939"/>
            <a:ext cx="1003553" cy="24622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000" dirty="0">
                <a:solidFill>
                  <a:schemeClr val="bg1"/>
                </a:solidFill>
              </a:rPr>
              <a:t>투자상품 비교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064391" y="3111868"/>
            <a:ext cx="1003553" cy="24622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dirty="0">
                <a:solidFill>
                  <a:schemeClr val="bg1"/>
                </a:solidFill>
              </a:rPr>
              <a:t>투자 실행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064391" y="3616196"/>
            <a:ext cx="1003553" cy="24622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dirty="0">
                <a:solidFill>
                  <a:schemeClr val="bg1"/>
                </a:solidFill>
              </a:rPr>
              <a:t>원금 </a:t>
            </a:r>
            <a:r>
              <a:rPr lang="en-US" altLang="ko-KR" sz="1000" dirty="0">
                <a:solidFill>
                  <a:schemeClr val="bg1"/>
                </a:solidFill>
              </a:rPr>
              <a:t>&amp; </a:t>
            </a:r>
            <a:r>
              <a:rPr lang="ko-KR" altLang="en-US" sz="1000" dirty="0">
                <a:solidFill>
                  <a:schemeClr val="bg1"/>
                </a:solidFill>
              </a:rPr>
              <a:t>이자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454715" y="2625939"/>
            <a:ext cx="1003553" cy="24622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dirty="0">
                <a:solidFill>
                  <a:schemeClr val="bg1"/>
                </a:solidFill>
              </a:rPr>
              <a:t>대출 신청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454715" y="3111868"/>
            <a:ext cx="1003553" cy="24622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dirty="0">
                <a:solidFill>
                  <a:schemeClr val="bg1"/>
                </a:solidFill>
              </a:rPr>
              <a:t>대출금 지급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454715" y="3616196"/>
            <a:ext cx="1003553" cy="24622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dirty="0">
                <a:solidFill>
                  <a:schemeClr val="bg1"/>
                </a:solidFill>
              </a:rPr>
              <a:t>원금 </a:t>
            </a:r>
            <a:r>
              <a:rPr lang="en-US" altLang="ko-KR" sz="1000" dirty="0">
                <a:solidFill>
                  <a:schemeClr val="bg1"/>
                </a:solidFill>
              </a:rPr>
              <a:t>&amp; </a:t>
            </a:r>
            <a:r>
              <a:rPr lang="ko-KR" altLang="en-US" sz="1000" dirty="0">
                <a:solidFill>
                  <a:schemeClr val="bg1"/>
                </a:solidFill>
              </a:rPr>
              <a:t>이자</a:t>
            </a:r>
          </a:p>
        </p:txBody>
      </p:sp>
      <p:sp>
        <p:nvSpPr>
          <p:cNvPr id="71" name="テキスト ボックス 159"/>
          <p:cNvSpPr txBox="1"/>
          <p:nvPr/>
        </p:nvSpPr>
        <p:spPr>
          <a:xfrm>
            <a:off x="3923928" y="2041163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>
                <a:solidFill>
                  <a:schemeClr val="bg1"/>
                </a:solidFill>
                <a:latin typeface="+mj-lt"/>
                <a:ea typeface="나눔스퀘어라운드 ExtraBold" panose="020B0600000101010101" pitchFamily="50" charset="-127"/>
              </a:rPr>
              <a:t>B9X</a:t>
            </a:r>
            <a:r>
              <a:rPr kumimoji="1" lang="ko-KR" altLang="en-US" sz="2000" b="1" dirty="0">
                <a:solidFill>
                  <a:schemeClr val="bg1"/>
                </a:solidFill>
                <a:latin typeface="+mj-lt"/>
                <a:ea typeface="나눔스퀘어라운드 ExtraBold" panose="020B0600000101010101" pitchFamily="50" charset="-127"/>
              </a:rPr>
              <a:t> 플랫폼</a:t>
            </a:r>
            <a:endParaRPr kumimoji="1" lang="ja-JP" altLang="en-US" sz="2000" b="1" dirty="0">
              <a:solidFill>
                <a:schemeClr val="bg1"/>
              </a:solidFill>
              <a:latin typeface="+mj-lt"/>
              <a:ea typeface="나눔스퀘어라운드 ExtraBold" panose="020B0600000101010101" pitchFamily="50" charset="-127"/>
            </a:endParaRPr>
          </a:p>
        </p:txBody>
      </p:sp>
      <p:sp>
        <p:nvSpPr>
          <p:cNvPr id="72" name="Money">
            <a:extLst>
              <a:ext uri="{FF2B5EF4-FFF2-40B4-BE49-F238E27FC236}">
                <a16:creationId xmlns:a16="http://schemas.microsoft.com/office/drawing/2014/main" id="{5C548FD5-B614-457D-8E12-D3362AE2E14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849908" y="4653137"/>
            <a:ext cx="966635" cy="966635"/>
          </a:xfrm>
          <a:custGeom>
            <a:avLst/>
            <a:gdLst>
              <a:gd name="T0" fmla="*/ 286 w 670"/>
              <a:gd name="T1" fmla="*/ 43 h 666"/>
              <a:gd name="T2" fmla="*/ 200 w 670"/>
              <a:gd name="T3" fmla="*/ 226 h 666"/>
              <a:gd name="T4" fmla="*/ 0 w 670"/>
              <a:gd name="T5" fmla="*/ 306 h 666"/>
              <a:gd name="T6" fmla="*/ 63 w 670"/>
              <a:gd name="T7" fmla="*/ 646 h 666"/>
              <a:gd name="T8" fmla="*/ 380 w 670"/>
              <a:gd name="T9" fmla="*/ 622 h 666"/>
              <a:gd name="T10" fmla="*/ 467 w 670"/>
              <a:gd name="T11" fmla="*/ 533 h 666"/>
              <a:gd name="T12" fmla="*/ 667 w 670"/>
              <a:gd name="T13" fmla="*/ 453 h 666"/>
              <a:gd name="T14" fmla="*/ 603 w 670"/>
              <a:gd name="T15" fmla="*/ 20 h 666"/>
              <a:gd name="T16" fmla="*/ 594 w 670"/>
              <a:gd name="T17" fmla="*/ 45 h 666"/>
              <a:gd name="T18" fmla="*/ 630 w 670"/>
              <a:gd name="T19" fmla="*/ 95 h 666"/>
              <a:gd name="T20" fmla="*/ 339 w 670"/>
              <a:gd name="T21" fmla="*/ 114 h 666"/>
              <a:gd name="T22" fmla="*/ 303 w 670"/>
              <a:gd name="T23" fmla="*/ 64 h 666"/>
              <a:gd name="T24" fmla="*/ 293 w 670"/>
              <a:gd name="T25" fmla="*/ 121 h 666"/>
              <a:gd name="T26" fmla="*/ 603 w 670"/>
              <a:gd name="T27" fmla="*/ 139 h 666"/>
              <a:gd name="T28" fmla="*/ 630 w 670"/>
              <a:gd name="T29" fmla="*/ 189 h 666"/>
              <a:gd name="T30" fmla="*/ 339 w 670"/>
              <a:gd name="T31" fmla="*/ 207 h 666"/>
              <a:gd name="T32" fmla="*/ 293 w 670"/>
              <a:gd name="T33" fmla="*/ 121 h 666"/>
              <a:gd name="T34" fmla="*/ 467 w 670"/>
              <a:gd name="T35" fmla="*/ 253 h 666"/>
              <a:gd name="T36" fmla="*/ 640 w 670"/>
              <a:gd name="T37" fmla="*/ 266 h 666"/>
              <a:gd name="T38" fmla="*/ 467 w 670"/>
              <a:gd name="T39" fmla="*/ 320 h 666"/>
              <a:gd name="T40" fmla="*/ 400 w 670"/>
              <a:gd name="T41" fmla="*/ 306 h 666"/>
              <a:gd name="T42" fmla="*/ 293 w 670"/>
              <a:gd name="T43" fmla="*/ 235 h 666"/>
              <a:gd name="T44" fmla="*/ 327 w 670"/>
              <a:gd name="T45" fmla="*/ 272 h 666"/>
              <a:gd name="T46" fmla="*/ 363 w 670"/>
              <a:gd name="T47" fmla="*/ 322 h 666"/>
              <a:gd name="T48" fmla="*/ 72 w 670"/>
              <a:gd name="T49" fmla="*/ 341 h 666"/>
              <a:gd name="T50" fmla="*/ 36 w 670"/>
              <a:gd name="T51" fmla="*/ 290 h 666"/>
              <a:gd name="T52" fmla="*/ 640 w 670"/>
              <a:gd name="T53" fmla="*/ 308 h 666"/>
              <a:gd name="T54" fmla="*/ 594 w 670"/>
              <a:gd name="T55" fmla="*/ 394 h 666"/>
              <a:gd name="T56" fmla="*/ 399 w 670"/>
              <a:gd name="T57" fmla="*/ 408 h 666"/>
              <a:gd name="T58" fmla="*/ 467 w 670"/>
              <a:gd name="T59" fmla="*/ 346 h 666"/>
              <a:gd name="T60" fmla="*/ 27 w 670"/>
              <a:gd name="T61" fmla="*/ 348 h 666"/>
              <a:gd name="T62" fmla="*/ 336 w 670"/>
              <a:gd name="T63" fmla="*/ 366 h 666"/>
              <a:gd name="T64" fmla="*/ 363 w 670"/>
              <a:gd name="T65" fmla="*/ 415 h 666"/>
              <a:gd name="T66" fmla="*/ 72 w 670"/>
              <a:gd name="T67" fmla="*/ 434 h 666"/>
              <a:gd name="T68" fmla="*/ 27 w 670"/>
              <a:gd name="T69" fmla="*/ 348 h 666"/>
              <a:gd name="T70" fmla="*/ 630 w 670"/>
              <a:gd name="T71" fmla="*/ 469 h 666"/>
              <a:gd name="T72" fmla="*/ 399 w 670"/>
              <a:gd name="T73" fmla="*/ 501 h 666"/>
              <a:gd name="T74" fmla="*/ 400 w 670"/>
              <a:gd name="T75" fmla="*/ 435 h 666"/>
              <a:gd name="T76" fmla="*/ 640 w 670"/>
              <a:gd name="T77" fmla="*/ 401 h 666"/>
              <a:gd name="T78" fmla="*/ 200 w 670"/>
              <a:gd name="T79" fmla="*/ 480 h 666"/>
              <a:gd name="T80" fmla="*/ 373 w 670"/>
              <a:gd name="T81" fmla="*/ 493 h 666"/>
              <a:gd name="T82" fmla="*/ 200 w 670"/>
              <a:gd name="T83" fmla="*/ 546 h 666"/>
              <a:gd name="T84" fmla="*/ 27 w 670"/>
              <a:gd name="T85" fmla="*/ 493 h 666"/>
              <a:gd name="T86" fmla="*/ 63 w 670"/>
              <a:gd name="T87" fmla="*/ 553 h 666"/>
              <a:gd name="T88" fmla="*/ 373 w 670"/>
              <a:gd name="T89" fmla="*/ 534 h 666"/>
              <a:gd name="T90" fmla="*/ 327 w 670"/>
              <a:gd name="T91" fmla="*/ 621 h 666"/>
              <a:gd name="T92" fmla="*/ 36 w 670"/>
              <a:gd name="T93" fmla="*/ 602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70" h="666">
                <a:moveTo>
                  <a:pt x="467" y="0"/>
                </a:moveTo>
                <a:cubicBezTo>
                  <a:pt x="414" y="0"/>
                  <a:pt x="366" y="7"/>
                  <a:pt x="330" y="20"/>
                </a:cubicBezTo>
                <a:cubicBezTo>
                  <a:pt x="312" y="26"/>
                  <a:pt x="297" y="34"/>
                  <a:pt x="286" y="43"/>
                </a:cubicBezTo>
                <a:cubicBezTo>
                  <a:pt x="275" y="53"/>
                  <a:pt x="267" y="65"/>
                  <a:pt x="267" y="80"/>
                </a:cubicBezTo>
                <a:cubicBezTo>
                  <a:pt x="267" y="129"/>
                  <a:pt x="267" y="181"/>
                  <a:pt x="267" y="231"/>
                </a:cubicBezTo>
                <a:cubicBezTo>
                  <a:pt x="246" y="228"/>
                  <a:pt x="223" y="226"/>
                  <a:pt x="200" y="226"/>
                </a:cubicBezTo>
                <a:cubicBezTo>
                  <a:pt x="147" y="226"/>
                  <a:pt x="99" y="234"/>
                  <a:pt x="63" y="247"/>
                </a:cubicBezTo>
                <a:cubicBezTo>
                  <a:pt x="45" y="253"/>
                  <a:pt x="31" y="261"/>
                  <a:pt x="19" y="270"/>
                </a:cubicBezTo>
                <a:cubicBezTo>
                  <a:pt x="8" y="280"/>
                  <a:pt x="0" y="292"/>
                  <a:pt x="0" y="306"/>
                </a:cubicBezTo>
                <a:cubicBezTo>
                  <a:pt x="1" y="399"/>
                  <a:pt x="0" y="493"/>
                  <a:pt x="0" y="586"/>
                </a:cubicBezTo>
                <a:cubicBezTo>
                  <a:pt x="0" y="600"/>
                  <a:pt x="8" y="613"/>
                  <a:pt x="19" y="622"/>
                </a:cubicBezTo>
                <a:cubicBezTo>
                  <a:pt x="31" y="632"/>
                  <a:pt x="45" y="639"/>
                  <a:pt x="63" y="646"/>
                </a:cubicBezTo>
                <a:cubicBezTo>
                  <a:pt x="99" y="659"/>
                  <a:pt x="147" y="666"/>
                  <a:pt x="200" y="666"/>
                </a:cubicBezTo>
                <a:cubicBezTo>
                  <a:pt x="253" y="666"/>
                  <a:pt x="301" y="659"/>
                  <a:pt x="336" y="646"/>
                </a:cubicBezTo>
                <a:cubicBezTo>
                  <a:pt x="354" y="639"/>
                  <a:pt x="369" y="632"/>
                  <a:pt x="380" y="622"/>
                </a:cubicBezTo>
                <a:cubicBezTo>
                  <a:pt x="392" y="613"/>
                  <a:pt x="400" y="600"/>
                  <a:pt x="400" y="586"/>
                </a:cubicBezTo>
                <a:lnTo>
                  <a:pt x="400" y="529"/>
                </a:lnTo>
                <a:cubicBezTo>
                  <a:pt x="421" y="531"/>
                  <a:pt x="443" y="533"/>
                  <a:pt x="467" y="533"/>
                </a:cubicBezTo>
                <a:cubicBezTo>
                  <a:pt x="519" y="533"/>
                  <a:pt x="567" y="525"/>
                  <a:pt x="603" y="513"/>
                </a:cubicBezTo>
                <a:cubicBezTo>
                  <a:pt x="621" y="506"/>
                  <a:pt x="636" y="499"/>
                  <a:pt x="647" y="489"/>
                </a:cubicBezTo>
                <a:cubicBezTo>
                  <a:pt x="658" y="479"/>
                  <a:pt x="667" y="467"/>
                  <a:pt x="667" y="453"/>
                </a:cubicBezTo>
                <a:cubicBezTo>
                  <a:pt x="670" y="328"/>
                  <a:pt x="660" y="203"/>
                  <a:pt x="667" y="80"/>
                </a:cubicBezTo>
                <a:cubicBezTo>
                  <a:pt x="667" y="65"/>
                  <a:pt x="658" y="53"/>
                  <a:pt x="647" y="43"/>
                </a:cubicBezTo>
                <a:cubicBezTo>
                  <a:pt x="636" y="34"/>
                  <a:pt x="621" y="26"/>
                  <a:pt x="603" y="20"/>
                </a:cubicBezTo>
                <a:cubicBezTo>
                  <a:pt x="567" y="7"/>
                  <a:pt x="519" y="0"/>
                  <a:pt x="467" y="0"/>
                </a:cubicBezTo>
                <a:close/>
                <a:moveTo>
                  <a:pt x="467" y="26"/>
                </a:moveTo>
                <a:cubicBezTo>
                  <a:pt x="517" y="26"/>
                  <a:pt x="562" y="34"/>
                  <a:pt x="594" y="45"/>
                </a:cubicBezTo>
                <a:cubicBezTo>
                  <a:pt x="610" y="51"/>
                  <a:pt x="622" y="57"/>
                  <a:pt x="630" y="64"/>
                </a:cubicBezTo>
                <a:cubicBezTo>
                  <a:pt x="638" y="70"/>
                  <a:pt x="640" y="75"/>
                  <a:pt x="640" y="80"/>
                </a:cubicBezTo>
                <a:cubicBezTo>
                  <a:pt x="640" y="84"/>
                  <a:pt x="638" y="89"/>
                  <a:pt x="630" y="95"/>
                </a:cubicBezTo>
                <a:cubicBezTo>
                  <a:pt x="622" y="102"/>
                  <a:pt x="610" y="108"/>
                  <a:pt x="594" y="114"/>
                </a:cubicBezTo>
                <a:cubicBezTo>
                  <a:pt x="562" y="125"/>
                  <a:pt x="517" y="133"/>
                  <a:pt x="467" y="133"/>
                </a:cubicBezTo>
                <a:cubicBezTo>
                  <a:pt x="416" y="133"/>
                  <a:pt x="371" y="125"/>
                  <a:pt x="339" y="114"/>
                </a:cubicBezTo>
                <a:cubicBezTo>
                  <a:pt x="323" y="108"/>
                  <a:pt x="311" y="102"/>
                  <a:pt x="303" y="95"/>
                </a:cubicBezTo>
                <a:cubicBezTo>
                  <a:pt x="296" y="89"/>
                  <a:pt x="293" y="84"/>
                  <a:pt x="293" y="80"/>
                </a:cubicBezTo>
                <a:cubicBezTo>
                  <a:pt x="293" y="75"/>
                  <a:pt x="296" y="70"/>
                  <a:pt x="303" y="64"/>
                </a:cubicBezTo>
                <a:cubicBezTo>
                  <a:pt x="311" y="57"/>
                  <a:pt x="323" y="51"/>
                  <a:pt x="339" y="45"/>
                </a:cubicBezTo>
                <a:cubicBezTo>
                  <a:pt x="371" y="34"/>
                  <a:pt x="416" y="26"/>
                  <a:pt x="467" y="26"/>
                </a:cubicBezTo>
                <a:close/>
                <a:moveTo>
                  <a:pt x="293" y="121"/>
                </a:moveTo>
                <a:cubicBezTo>
                  <a:pt x="303" y="128"/>
                  <a:pt x="316" y="134"/>
                  <a:pt x="330" y="139"/>
                </a:cubicBezTo>
                <a:cubicBezTo>
                  <a:pt x="366" y="152"/>
                  <a:pt x="414" y="160"/>
                  <a:pt x="467" y="160"/>
                </a:cubicBezTo>
                <a:cubicBezTo>
                  <a:pt x="519" y="160"/>
                  <a:pt x="567" y="152"/>
                  <a:pt x="603" y="139"/>
                </a:cubicBezTo>
                <a:cubicBezTo>
                  <a:pt x="617" y="134"/>
                  <a:pt x="630" y="128"/>
                  <a:pt x="640" y="121"/>
                </a:cubicBezTo>
                <a:lnTo>
                  <a:pt x="640" y="173"/>
                </a:lnTo>
                <a:cubicBezTo>
                  <a:pt x="640" y="177"/>
                  <a:pt x="638" y="182"/>
                  <a:pt x="630" y="189"/>
                </a:cubicBezTo>
                <a:cubicBezTo>
                  <a:pt x="622" y="195"/>
                  <a:pt x="610" y="202"/>
                  <a:pt x="594" y="207"/>
                </a:cubicBezTo>
                <a:cubicBezTo>
                  <a:pt x="562" y="219"/>
                  <a:pt x="517" y="226"/>
                  <a:pt x="467" y="226"/>
                </a:cubicBezTo>
                <a:cubicBezTo>
                  <a:pt x="416" y="226"/>
                  <a:pt x="371" y="219"/>
                  <a:pt x="339" y="207"/>
                </a:cubicBezTo>
                <a:cubicBezTo>
                  <a:pt x="323" y="202"/>
                  <a:pt x="311" y="195"/>
                  <a:pt x="303" y="189"/>
                </a:cubicBezTo>
                <a:cubicBezTo>
                  <a:pt x="296" y="182"/>
                  <a:pt x="293" y="177"/>
                  <a:pt x="293" y="173"/>
                </a:cubicBezTo>
                <a:lnTo>
                  <a:pt x="293" y="121"/>
                </a:lnTo>
                <a:close/>
                <a:moveTo>
                  <a:pt x="293" y="214"/>
                </a:moveTo>
                <a:cubicBezTo>
                  <a:pt x="303" y="221"/>
                  <a:pt x="316" y="227"/>
                  <a:pt x="330" y="233"/>
                </a:cubicBezTo>
                <a:cubicBezTo>
                  <a:pt x="366" y="245"/>
                  <a:pt x="414" y="253"/>
                  <a:pt x="467" y="253"/>
                </a:cubicBezTo>
                <a:cubicBezTo>
                  <a:pt x="519" y="253"/>
                  <a:pt x="567" y="245"/>
                  <a:pt x="603" y="233"/>
                </a:cubicBezTo>
                <a:cubicBezTo>
                  <a:pt x="617" y="227"/>
                  <a:pt x="630" y="221"/>
                  <a:pt x="640" y="214"/>
                </a:cubicBezTo>
                <a:lnTo>
                  <a:pt x="640" y="266"/>
                </a:lnTo>
                <a:cubicBezTo>
                  <a:pt x="640" y="270"/>
                  <a:pt x="638" y="276"/>
                  <a:pt x="630" y="282"/>
                </a:cubicBezTo>
                <a:cubicBezTo>
                  <a:pt x="622" y="288"/>
                  <a:pt x="610" y="295"/>
                  <a:pt x="594" y="301"/>
                </a:cubicBezTo>
                <a:cubicBezTo>
                  <a:pt x="562" y="312"/>
                  <a:pt x="517" y="320"/>
                  <a:pt x="467" y="320"/>
                </a:cubicBezTo>
                <a:cubicBezTo>
                  <a:pt x="443" y="320"/>
                  <a:pt x="420" y="318"/>
                  <a:pt x="399" y="315"/>
                </a:cubicBezTo>
                <a:cubicBezTo>
                  <a:pt x="399" y="315"/>
                  <a:pt x="399" y="314"/>
                  <a:pt x="399" y="314"/>
                </a:cubicBezTo>
                <a:cubicBezTo>
                  <a:pt x="399" y="312"/>
                  <a:pt x="400" y="309"/>
                  <a:pt x="400" y="306"/>
                </a:cubicBezTo>
                <a:cubicBezTo>
                  <a:pt x="400" y="292"/>
                  <a:pt x="392" y="280"/>
                  <a:pt x="380" y="270"/>
                </a:cubicBezTo>
                <a:cubicBezTo>
                  <a:pt x="369" y="261"/>
                  <a:pt x="354" y="253"/>
                  <a:pt x="336" y="247"/>
                </a:cubicBezTo>
                <a:cubicBezTo>
                  <a:pt x="323" y="242"/>
                  <a:pt x="309" y="238"/>
                  <a:pt x="293" y="235"/>
                </a:cubicBezTo>
                <a:lnTo>
                  <a:pt x="293" y="214"/>
                </a:lnTo>
                <a:close/>
                <a:moveTo>
                  <a:pt x="200" y="253"/>
                </a:moveTo>
                <a:cubicBezTo>
                  <a:pt x="250" y="253"/>
                  <a:pt x="296" y="260"/>
                  <a:pt x="327" y="272"/>
                </a:cubicBezTo>
                <a:cubicBezTo>
                  <a:pt x="343" y="277"/>
                  <a:pt x="356" y="284"/>
                  <a:pt x="363" y="290"/>
                </a:cubicBezTo>
                <a:cubicBezTo>
                  <a:pt x="371" y="297"/>
                  <a:pt x="373" y="302"/>
                  <a:pt x="373" y="306"/>
                </a:cubicBezTo>
                <a:cubicBezTo>
                  <a:pt x="373" y="310"/>
                  <a:pt x="371" y="316"/>
                  <a:pt x="363" y="322"/>
                </a:cubicBezTo>
                <a:cubicBezTo>
                  <a:pt x="356" y="328"/>
                  <a:pt x="343" y="335"/>
                  <a:pt x="327" y="341"/>
                </a:cubicBezTo>
                <a:cubicBezTo>
                  <a:pt x="296" y="352"/>
                  <a:pt x="250" y="360"/>
                  <a:pt x="200" y="360"/>
                </a:cubicBezTo>
                <a:cubicBezTo>
                  <a:pt x="150" y="360"/>
                  <a:pt x="104" y="352"/>
                  <a:pt x="72" y="341"/>
                </a:cubicBezTo>
                <a:cubicBezTo>
                  <a:pt x="56" y="335"/>
                  <a:pt x="44" y="328"/>
                  <a:pt x="36" y="322"/>
                </a:cubicBezTo>
                <a:cubicBezTo>
                  <a:pt x="29" y="316"/>
                  <a:pt x="27" y="310"/>
                  <a:pt x="27" y="306"/>
                </a:cubicBezTo>
                <a:cubicBezTo>
                  <a:pt x="27" y="302"/>
                  <a:pt x="29" y="297"/>
                  <a:pt x="36" y="290"/>
                </a:cubicBezTo>
                <a:cubicBezTo>
                  <a:pt x="44" y="284"/>
                  <a:pt x="56" y="277"/>
                  <a:pt x="72" y="272"/>
                </a:cubicBezTo>
                <a:cubicBezTo>
                  <a:pt x="104" y="260"/>
                  <a:pt x="150" y="253"/>
                  <a:pt x="200" y="253"/>
                </a:cubicBezTo>
                <a:close/>
                <a:moveTo>
                  <a:pt x="640" y="308"/>
                </a:moveTo>
                <a:lnTo>
                  <a:pt x="640" y="360"/>
                </a:lnTo>
                <a:cubicBezTo>
                  <a:pt x="640" y="364"/>
                  <a:pt x="638" y="369"/>
                  <a:pt x="630" y="375"/>
                </a:cubicBezTo>
                <a:cubicBezTo>
                  <a:pt x="622" y="382"/>
                  <a:pt x="610" y="388"/>
                  <a:pt x="594" y="394"/>
                </a:cubicBezTo>
                <a:cubicBezTo>
                  <a:pt x="562" y="405"/>
                  <a:pt x="517" y="413"/>
                  <a:pt x="467" y="413"/>
                </a:cubicBezTo>
                <a:cubicBezTo>
                  <a:pt x="443" y="413"/>
                  <a:pt x="420" y="411"/>
                  <a:pt x="399" y="408"/>
                </a:cubicBezTo>
                <a:cubicBezTo>
                  <a:pt x="399" y="408"/>
                  <a:pt x="399" y="408"/>
                  <a:pt x="399" y="408"/>
                </a:cubicBezTo>
                <a:cubicBezTo>
                  <a:pt x="399" y="405"/>
                  <a:pt x="400" y="402"/>
                  <a:pt x="400" y="400"/>
                </a:cubicBezTo>
                <a:lnTo>
                  <a:pt x="400" y="342"/>
                </a:lnTo>
                <a:cubicBezTo>
                  <a:pt x="421" y="345"/>
                  <a:pt x="443" y="346"/>
                  <a:pt x="467" y="346"/>
                </a:cubicBezTo>
                <a:cubicBezTo>
                  <a:pt x="519" y="346"/>
                  <a:pt x="567" y="339"/>
                  <a:pt x="603" y="326"/>
                </a:cubicBezTo>
                <a:cubicBezTo>
                  <a:pt x="617" y="321"/>
                  <a:pt x="630" y="315"/>
                  <a:pt x="640" y="308"/>
                </a:cubicBezTo>
                <a:close/>
                <a:moveTo>
                  <a:pt x="27" y="348"/>
                </a:moveTo>
                <a:cubicBezTo>
                  <a:pt x="37" y="355"/>
                  <a:pt x="49" y="361"/>
                  <a:pt x="63" y="366"/>
                </a:cubicBezTo>
                <a:cubicBezTo>
                  <a:pt x="99" y="379"/>
                  <a:pt x="147" y="386"/>
                  <a:pt x="200" y="386"/>
                </a:cubicBezTo>
                <a:cubicBezTo>
                  <a:pt x="253" y="386"/>
                  <a:pt x="301" y="379"/>
                  <a:pt x="336" y="366"/>
                </a:cubicBezTo>
                <a:cubicBezTo>
                  <a:pt x="351" y="361"/>
                  <a:pt x="363" y="355"/>
                  <a:pt x="373" y="348"/>
                </a:cubicBezTo>
                <a:lnTo>
                  <a:pt x="373" y="400"/>
                </a:lnTo>
                <a:cubicBezTo>
                  <a:pt x="373" y="404"/>
                  <a:pt x="371" y="409"/>
                  <a:pt x="363" y="415"/>
                </a:cubicBezTo>
                <a:cubicBezTo>
                  <a:pt x="356" y="422"/>
                  <a:pt x="343" y="428"/>
                  <a:pt x="327" y="434"/>
                </a:cubicBezTo>
                <a:cubicBezTo>
                  <a:pt x="296" y="445"/>
                  <a:pt x="250" y="453"/>
                  <a:pt x="200" y="453"/>
                </a:cubicBezTo>
                <a:cubicBezTo>
                  <a:pt x="150" y="453"/>
                  <a:pt x="104" y="445"/>
                  <a:pt x="72" y="434"/>
                </a:cubicBezTo>
                <a:cubicBezTo>
                  <a:pt x="56" y="428"/>
                  <a:pt x="44" y="422"/>
                  <a:pt x="36" y="415"/>
                </a:cubicBezTo>
                <a:cubicBezTo>
                  <a:pt x="29" y="409"/>
                  <a:pt x="27" y="404"/>
                  <a:pt x="27" y="400"/>
                </a:cubicBezTo>
                <a:lnTo>
                  <a:pt x="27" y="348"/>
                </a:lnTo>
                <a:close/>
                <a:moveTo>
                  <a:pt x="640" y="401"/>
                </a:moveTo>
                <a:lnTo>
                  <a:pt x="640" y="453"/>
                </a:lnTo>
                <a:cubicBezTo>
                  <a:pt x="640" y="457"/>
                  <a:pt x="638" y="462"/>
                  <a:pt x="630" y="469"/>
                </a:cubicBezTo>
                <a:cubicBezTo>
                  <a:pt x="622" y="475"/>
                  <a:pt x="610" y="482"/>
                  <a:pt x="594" y="487"/>
                </a:cubicBezTo>
                <a:cubicBezTo>
                  <a:pt x="562" y="499"/>
                  <a:pt x="517" y="506"/>
                  <a:pt x="467" y="506"/>
                </a:cubicBezTo>
                <a:cubicBezTo>
                  <a:pt x="443" y="506"/>
                  <a:pt x="420" y="504"/>
                  <a:pt x="399" y="501"/>
                </a:cubicBezTo>
                <a:cubicBezTo>
                  <a:pt x="399" y="501"/>
                  <a:pt x="399" y="501"/>
                  <a:pt x="399" y="501"/>
                </a:cubicBezTo>
                <a:cubicBezTo>
                  <a:pt x="399" y="498"/>
                  <a:pt x="400" y="496"/>
                  <a:pt x="400" y="493"/>
                </a:cubicBezTo>
                <a:lnTo>
                  <a:pt x="400" y="435"/>
                </a:lnTo>
                <a:cubicBezTo>
                  <a:pt x="421" y="438"/>
                  <a:pt x="443" y="440"/>
                  <a:pt x="467" y="440"/>
                </a:cubicBezTo>
                <a:cubicBezTo>
                  <a:pt x="519" y="440"/>
                  <a:pt x="567" y="432"/>
                  <a:pt x="603" y="419"/>
                </a:cubicBezTo>
                <a:cubicBezTo>
                  <a:pt x="617" y="414"/>
                  <a:pt x="630" y="408"/>
                  <a:pt x="640" y="401"/>
                </a:cubicBezTo>
                <a:close/>
                <a:moveTo>
                  <a:pt x="27" y="441"/>
                </a:moveTo>
                <a:cubicBezTo>
                  <a:pt x="37" y="448"/>
                  <a:pt x="49" y="454"/>
                  <a:pt x="63" y="459"/>
                </a:cubicBezTo>
                <a:cubicBezTo>
                  <a:pt x="99" y="472"/>
                  <a:pt x="147" y="480"/>
                  <a:pt x="200" y="480"/>
                </a:cubicBezTo>
                <a:cubicBezTo>
                  <a:pt x="253" y="480"/>
                  <a:pt x="301" y="472"/>
                  <a:pt x="336" y="459"/>
                </a:cubicBezTo>
                <a:cubicBezTo>
                  <a:pt x="351" y="454"/>
                  <a:pt x="363" y="448"/>
                  <a:pt x="373" y="441"/>
                </a:cubicBezTo>
                <a:lnTo>
                  <a:pt x="373" y="493"/>
                </a:lnTo>
                <a:cubicBezTo>
                  <a:pt x="373" y="497"/>
                  <a:pt x="371" y="502"/>
                  <a:pt x="363" y="509"/>
                </a:cubicBezTo>
                <a:cubicBezTo>
                  <a:pt x="356" y="515"/>
                  <a:pt x="343" y="522"/>
                  <a:pt x="327" y="527"/>
                </a:cubicBezTo>
                <a:cubicBezTo>
                  <a:pt x="296" y="539"/>
                  <a:pt x="250" y="546"/>
                  <a:pt x="200" y="546"/>
                </a:cubicBezTo>
                <a:cubicBezTo>
                  <a:pt x="150" y="546"/>
                  <a:pt x="104" y="539"/>
                  <a:pt x="72" y="527"/>
                </a:cubicBezTo>
                <a:cubicBezTo>
                  <a:pt x="56" y="522"/>
                  <a:pt x="44" y="515"/>
                  <a:pt x="36" y="509"/>
                </a:cubicBezTo>
                <a:cubicBezTo>
                  <a:pt x="29" y="502"/>
                  <a:pt x="27" y="497"/>
                  <a:pt x="27" y="493"/>
                </a:cubicBezTo>
                <a:lnTo>
                  <a:pt x="27" y="441"/>
                </a:lnTo>
                <a:close/>
                <a:moveTo>
                  <a:pt x="27" y="534"/>
                </a:moveTo>
                <a:cubicBezTo>
                  <a:pt x="37" y="541"/>
                  <a:pt x="49" y="547"/>
                  <a:pt x="63" y="553"/>
                </a:cubicBezTo>
                <a:cubicBezTo>
                  <a:pt x="99" y="565"/>
                  <a:pt x="147" y="573"/>
                  <a:pt x="200" y="573"/>
                </a:cubicBezTo>
                <a:cubicBezTo>
                  <a:pt x="253" y="573"/>
                  <a:pt x="301" y="565"/>
                  <a:pt x="336" y="553"/>
                </a:cubicBezTo>
                <a:cubicBezTo>
                  <a:pt x="351" y="547"/>
                  <a:pt x="363" y="541"/>
                  <a:pt x="373" y="534"/>
                </a:cubicBezTo>
                <a:lnTo>
                  <a:pt x="373" y="586"/>
                </a:lnTo>
                <a:cubicBezTo>
                  <a:pt x="373" y="590"/>
                  <a:pt x="371" y="596"/>
                  <a:pt x="363" y="602"/>
                </a:cubicBezTo>
                <a:cubicBezTo>
                  <a:pt x="356" y="608"/>
                  <a:pt x="343" y="615"/>
                  <a:pt x="327" y="621"/>
                </a:cubicBezTo>
                <a:cubicBezTo>
                  <a:pt x="296" y="632"/>
                  <a:pt x="250" y="640"/>
                  <a:pt x="200" y="640"/>
                </a:cubicBezTo>
                <a:cubicBezTo>
                  <a:pt x="150" y="640"/>
                  <a:pt x="104" y="632"/>
                  <a:pt x="72" y="621"/>
                </a:cubicBezTo>
                <a:cubicBezTo>
                  <a:pt x="56" y="615"/>
                  <a:pt x="44" y="608"/>
                  <a:pt x="36" y="602"/>
                </a:cubicBezTo>
                <a:cubicBezTo>
                  <a:pt x="29" y="596"/>
                  <a:pt x="27" y="590"/>
                  <a:pt x="27" y="586"/>
                </a:cubicBezTo>
                <a:lnTo>
                  <a:pt x="27" y="53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3" name="Money Bag">
            <a:extLst>
              <a:ext uri="{FF2B5EF4-FFF2-40B4-BE49-F238E27FC236}">
                <a16:creationId xmlns:a16="http://schemas.microsoft.com/office/drawing/2014/main" id="{0D6F17C7-49C4-4F86-811E-688B6E3DADF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773022" y="4779079"/>
            <a:ext cx="807090" cy="882169"/>
          </a:xfrm>
          <a:custGeom>
            <a:avLst/>
            <a:gdLst>
              <a:gd name="T0" fmla="*/ 238 w 560"/>
              <a:gd name="T1" fmla="*/ 8 h 613"/>
              <a:gd name="T2" fmla="*/ 201 w 560"/>
              <a:gd name="T3" fmla="*/ 40 h 613"/>
              <a:gd name="T4" fmla="*/ 134 w 560"/>
              <a:gd name="T5" fmla="*/ 47 h 613"/>
              <a:gd name="T6" fmla="*/ 116 w 560"/>
              <a:gd name="T7" fmla="*/ 63 h 613"/>
              <a:gd name="T8" fmla="*/ 119 w 560"/>
              <a:gd name="T9" fmla="*/ 88 h 613"/>
              <a:gd name="T10" fmla="*/ 161 w 560"/>
              <a:gd name="T11" fmla="*/ 137 h 613"/>
              <a:gd name="T12" fmla="*/ 60 w 560"/>
              <a:gd name="T13" fmla="*/ 289 h 613"/>
              <a:gd name="T14" fmla="*/ 67 w 560"/>
              <a:gd name="T15" fmla="*/ 579 h 613"/>
              <a:gd name="T16" fmla="*/ 494 w 560"/>
              <a:gd name="T17" fmla="*/ 579 h 613"/>
              <a:gd name="T18" fmla="*/ 390 w 560"/>
              <a:gd name="T19" fmla="*/ 207 h 613"/>
              <a:gd name="T20" fmla="*/ 477 w 560"/>
              <a:gd name="T21" fmla="*/ 235 h 613"/>
              <a:gd name="T22" fmla="*/ 417 w 560"/>
              <a:gd name="T23" fmla="*/ 180 h 613"/>
              <a:gd name="T24" fmla="*/ 507 w 560"/>
              <a:gd name="T25" fmla="*/ 161 h 613"/>
              <a:gd name="T26" fmla="*/ 363 w 560"/>
              <a:gd name="T27" fmla="*/ 181 h 613"/>
              <a:gd name="T28" fmla="*/ 391 w 560"/>
              <a:gd name="T29" fmla="*/ 89 h 613"/>
              <a:gd name="T30" fmla="*/ 407 w 560"/>
              <a:gd name="T31" fmla="*/ 58 h 613"/>
              <a:gd name="T32" fmla="*/ 380 w 560"/>
              <a:gd name="T33" fmla="*/ 26 h 613"/>
              <a:gd name="T34" fmla="*/ 312 w 560"/>
              <a:gd name="T35" fmla="*/ 30 h 613"/>
              <a:gd name="T36" fmla="*/ 262 w 560"/>
              <a:gd name="T37" fmla="*/ 27 h 613"/>
              <a:gd name="T38" fmla="*/ 294 w 560"/>
              <a:gd name="T39" fmla="*/ 49 h 613"/>
              <a:gd name="T40" fmla="*/ 342 w 560"/>
              <a:gd name="T41" fmla="*/ 60 h 613"/>
              <a:gd name="T42" fmla="*/ 372 w 560"/>
              <a:gd name="T43" fmla="*/ 56 h 613"/>
              <a:gd name="T44" fmla="*/ 325 w 560"/>
              <a:gd name="T45" fmla="*/ 96 h 613"/>
              <a:gd name="T46" fmla="*/ 325 w 560"/>
              <a:gd name="T47" fmla="*/ 96 h 613"/>
              <a:gd name="T48" fmla="*/ 292 w 560"/>
              <a:gd name="T49" fmla="*/ 102 h 613"/>
              <a:gd name="T50" fmla="*/ 248 w 560"/>
              <a:gd name="T51" fmla="*/ 77 h 613"/>
              <a:gd name="T52" fmla="*/ 183 w 560"/>
              <a:gd name="T53" fmla="*/ 105 h 613"/>
              <a:gd name="T54" fmla="*/ 168 w 560"/>
              <a:gd name="T55" fmla="*/ 69 h 613"/>
              <a:gd name="T56" fmla="*/ 241 w 560"/>
              <a:gd name="T57" fmla="*/ 45 h 613"/>
              <a:gd name="T58" fmla="*/ 254 w 560"/>
              <a:gd name="T59" fmla="*/ 30 h 613"/>
              <a:gd name="T60" fmla="*/ 252 w 560"/>
              <a:gd name="T61" fmla="*/ 104 h 613"/>
              <a:gd name="T62" fmla="*/ 271 w 560"/>
              <a:gd name="T63" fmla="*/ 118 h 613"/>
              <a:gd name="T64" fmla="*/ 271 w 560"/>
              <a:gd name="T65" fmla="*/ 119 h 613"/>
              <a:gd name="T66" fmla="*/ 343 w 560"/>
              <a:gd name="T67" fmla="*/ 116 h 613"/>
              <a:gd name="T68" fmla="*/ 337 w 560"/>
              <a:gd name="T69" fmla="*/ 196 h 613"/>
              <a:gd name="T70" fmla="*/ 190 w 560"/>
              <a:gd name="T71" fmla="*/ 134 h 613"/>
              <a:gd name="T72" fmla="*/ 228 w 560"/>
              <a:gd name="T73" fmla="*/ 121 h 613"/>
              <a:gd name="T74" fmla="*/ 252 w 560"/>
              <a:gd name="T75" fmla="*/ 104 h 613"/>
              <a:gd name="T76" fmla="*/ 534 w 560"/>
              <a:gd name="T77" fmla="*/ 441 h 613"/>
              <a:gd name="T78" fmla="*/ 280 w 560"/>
              <a:gd name="T79" fmla="*/ 586 h 613"/>
              <a:gd name="T80" fmla="*/ 27 w 560"/>
              <a:gd name="T81" fmla="*/ 441 h 613"/>
              <a:gd name="T82" fmla="*/ 194 w 560"/>
              <a:gd name="T83" fmla="*/ 225 h 613"/>
              <a:gd name="T84" fmla="*/ 260 w 560"/>
              <a:gd name="T85" fmla="*/ 280 h 613"/>
              <a:gd name="T86" fmla="*/ 206 w 560"/>
              <a:gd name="T87" fmla="*/ 368 h 613"/>
              <a:gd name="T88" fmla="*/ 272 w 560"/>
              <a:gd name="T89" fmla="*/ 501 h 613"/>
              <a:gd name="T90" fmla="*/ 200 w 560"/>
              <a:gd name="T91" fmla="*/ 456 h 613"/>
              <a:gd name="T92" fmla="*/ 260 w 560"/>
              <a:gd name="T93" fmla="*/ 546 h 613"/>
              <a:gd name="T94" fmla="*/ 284 w 560"/>
              <a:gd name="T95" fmla="*/ 524 h 613"/>
              <a:gd name="T96" fmla="*/ 282 w 560"/>
              <a:gd name="T97" fmla="*/ 402 h 613"/>
              <a:gd name="T98" fmla="*/ 272 w 560"/>
              <a:gd name="T99" fmla="*/ 330 h 613"/>
              <a:gd name="T100" fmla="*/ 338 w 560"/>
              <a:gd name="T101" fmla="*/ 365 h 613"/>
              <a:gd name="T102" fmla="*/ 284 w 560"/>
              <a:gd name="T103" fmla="*/ 280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60" h="613">
                <a:moveTo>
                  <a:pt x="263" y="0"/>
                </a:moveTo>
                <a:cubicBezTo>
                  <a:pt x="254" y="0"/>
                  <a:pt x="245" y="3"/>
                  <a:pt x="238" y="8"/>
                </a:cubicBezTo>
                <a:cubicBezTo>
                  <a:pt x="231" y="13"/>
                  <a:pt x="225" y="21"/>
                  <a:pt x="219" y="29"/>
                </a:cubicBezTo>
                <a:cubicBezTo>
                  <a:pt x="214" y="36"/>
                  <a:pt x="209" y="38"/>
                  <a:pt x="201" y="40"/>
                </a:cubicBezTo>
                <a:cubicBezTo>
                  <a:pt x="193" y="42"/>
                  <a:pt x="182" y="42"/>
                  <a:pt x="168" y="42"/>
                </a:cubicBezTo>
                <a:cubicBezTo>
                  <a:pt x="153" y="42"/>
                  <a:pt x="142" y="44"/>
                  <a:pt x="134" y="47"/>
                </a:cubicBezTo>
                <a:cubicBezTo>
                  <a:pt x="126" y="50"/>
                  <a:pt x="120" y="55"/>
                  <a:pt x="116" y="62"/>
                </a:cubicBezTo>
                <a:cubicBezTo>
                  <a:pt x="116" y="62"/>
                  <a:pt x="116" y="63"/>
                  <a:pt x="116" y="63"/>
                </a:cubicBezTo>
                <a:cubicBezTo>
                  <a:pt x="115" y="64"/>
                  <a:pt x="115" y="65"/>
                  <a:pt x="115" y="66"/>
                </a:cubicBezTo>
                <a:cubicBezTo>
                  <a:pt x="112" y="75"/>
                  <a:pt x="116" y="82"/>
                  <a:pt x="119" y="88"/>
                </a:cubicBezTo>
                <a:cubicBezTo>
                  <a:pt x="123" y="94"/>
                  <a:pt x="128" y="99"/>
                  <a:pt x="133" y="104"/>
                </a:cubicBezTo>
                <a:cubicBezTo>
                  <a:pt x="138" y="110"/>
                  <a:pt x="150" y="120"/>
                  <a:pt x="161" y="137"/>
                </a:cubicBezTo>
                <a:cubicBezTo>
                  <a:pt x="172" y="154"/>
                  <a:pt x="179" y="176"/>
                  <a:pt x="178" y="202"/>
                </a:cubicBezTo>
                <a:cubicBezTo>
                  <a:pt x="134" y="216"/>
                  <a:pt x="92" y="248"/>
                  <a:pt x="60" y="289"/>
                </a:cubicBezTo>
                <a:cubicBezTo>
                  <a:pt x="24" y="333"/>
                  <a:pt x="0" y="388"/>
                  <a:pt x="0" y="441"/>
                </a:cubicBezTo>
                <a:cubicBezTo>
                  <a:pt x="0" y="506"/>
                  <a:pt x="21" y="552"/>
                  <a:pt x="67" y="579"/>
                </a:cubicBezTo>
                <a:cubicBezTo>
                  <a:pt x="113" y="605"/>
                  <a:pt x="182" y="613"/>
                  <a:pt x="280" y="613"/>
                </a:cubicBezTo>
                <a:cubicBezTo>
                  <a:pt x="379" y="613"/>
                  <a:pt x="448" y="605"/>
                  <a:pt x="494" y="579"/>
                </a:cubicBezTo>
                <a:cubicBezTo>
                  <a:pt x="540" y="552"/>
                  <a:pt x="560" y="506"/>
                  <a:pt x="560" y="441"/>
                </a:cubicBezTo>
                <a:cubicBezTo>
                  <a:pt x="560" y="340"/>
                  <a:pt x="481" y="248"/>
                  <a:pt x="390" y="207"/>
                </a:cubicBezTo>
                <a:cubicBezTo>
                  <a:pt x="397" y="207"/>
                  <a:pt x="403" y="206"/>
                  <a:pt x="410" y="206"/>
                </a:cubicBezTo>
                <a:cubicBezTo>
                  <a:pt x="433" y="207"/>
                  <a:pt x="457" y="214"/>
                  <a:pt x="477" y="235"/>
                </a:cubicBezTo>
                <a:cubicBezTo>
                  <a:pt x="490" y="248"/>
                  <a:pt x="509" y="230"/>
                  <a:pt x="497" y="217"/>
                </a:cubicBezTo>
                <a:cubicBezTo>
                  <a:pt x="472" y="191"/>
                  <a:pt x="443" y="182"/>
                  <a:pt x="417" y="180"/>
                </a:cubicBezTo>
                <a:cubicBezTo>
                  <a:pt x="439" y="171"/>
                  <a:pt x="464" y="168"/>
                  <a:pt x="494" y="185"/>
                </a:cubicBezTo>
                <a:cubicBezTo>
                  <a:pt x="510" y="194"/>
                  <a:pt x="523" y="170"/>
                  <a:pt x="507" y="161"/>
                </a:cubicBezTo>
                <a:cubicBezTo>
                  <a:pt x="488" y="151"/>
                  <a:pt x="470" y="147"/>
                  <a:pt x="453" y="147"/>
                </a:cubicBezTo>
                <a:cubicBezTo>
                  <a:pt x="415" y="147"/>
                  <a:pt x="384" y="167"/>
                  <a:pt x="363" y="181"/>
                </a:cubicBezTo>
                <a:cubicBezTo>
                  <a:pt x="360" y="132"/>
                  <a:pt x="387" y="94"/>
                  <a:pt x="391" y="89"/>
                </a:cubicBezTo>
                <a:lnTo>
                  <a:pt x="391" y="89"/>
                </a:lnTo>
                <a:lnTo>
                  <a:pt x="392" y="88"/>
                </a:lnTo>
                <a:cubicBezTo>
                  <a:pt x="396" y="81"/>
                  <a:pt x="404" y="70"/>
                  <a:pt x="407" y="58"/>
                </a:cubicBezTo>
                <a:cubicBezTo>
                  <a:pt x="408" y="52"/>
                  <a:pt x="409" y="44"/>
                  <a:pt x="404" y="36"/>
                </a:cubicBezTo>
                <a:cubicBezTo>
                  <a:pt x="398" y="29"/>
                  <a:pt x="389" y="26"/>
                  <a:pt x="380" y="26"/>
                </a:cubicBezTo>
                <a:cubicBezTo>
                  <a:pt x="364" y="26"/>
                  <a:pt x="349" y="32"/>
                  <a:pt x="337" y="34"/>
                </a:cubicBezTo>
                <a:cubicBezTo>
                  <a:pt x="325" y="36"/>
                  <a:pt x="318" y="36"/>
                  <a:pt x="312" y="30"/>
                </a:cubicBezTo>
                <a:cubicBezTo>
                  <a:pt x="295" y="12"/>
                  <a:pt x="280" y="0"/>
                  <a:pt x="263" y="0"/>
                </a:cubicBezTo>
                <a:close/>
                <a:moveTo>
                  <a:pt x="262" y="27"/>
                </a:moveTo>
                <a:cubicBezTo>
                  <a:pt x="267" y="27"/>
                  <a:pt x="278" y="32"/>
                  <a:pt x="293" y="49"/>
                </a:cubicBezTo>
                <a:lnTo>
                  <a:pt x="294" y="49"/>
                </a:lnTo>
                <a:lnTo>
                  <a:pt x="294" y="49"/>
                </a:lnTo>
                <a:cubicBezTo>
                  <a:pt x="308" y="63"/>
                  <a:pt x="327" y="63"/>
                  <a:pt x="342" y="60"/>
                </a:cubicBezTo>
                <a:cubicBezTo>
                  <a:pt x="353" y="58"/>
                  <a:pt x="364" y="55"/>
                  <a:pt x="373" y="54"/>
                </a:cubicBezTo>
                <a:cubicBezTo>
                  <a:pt x="373" y="55"/>
                  <a:pt x="373" y="55"/>
                  <a:pt x="372" y="56"/>
                </a:cubicBezTo>
                <a:cubicBezTo>
                  <a:pt x="370" y="58"/>
                  <a:pt x="368" y="62"/>
                  <a:pt x="363" y="65"/>
                </a:cubicBezTo>
                <a:cubicBezTo>
                  <a:pt x="354" y="73"/>
                  <a:pt x="340" y="82"/>
                  <a:pt x="325" y="96"/>
                </a:cubicBezTo>
                <a:lnTo>
                  <a:pt x="325" y="96"/>
                </a:lnTo>
                <a:lnTo>
                  <a:pt x="325" y="96"/>
                </a:lnTo>
                <a:cubicBezTo>
                  <a:pt x="319" y="102"/>
                  <a:pt x="311" y="106"/>
                  <a:pt x="305" y="106"/>
                </a:cubicBezTo>
                <a:cubicBezTo>
                  <a:pt x="299" y="107"/>
                  <a:pt x="296" y="106"/>
                  <a:pt x="292" y="102"/>
                </a:cubicBezTo>
                <a:cubicBezTo>
                  <a:pt x="285" y="93"/>
                  <a:pt x="279" y="87"/>
                  <a:pt x="272" y="82"/>
                </a:cubicBezTo>
                <a:cubicBezTo>
                  <a:pt x="264" y="78"/>
                  <a:pt x="256" y="76"/>
                  <a:pt x="248" y="77"/>
                </a:cubicBezTo>
                <a:cubicBezTo>
                  <a:pt x="232" y="80"/>
                  <a:pt x="222" y="90"/>
                  <a:pt x="210" y="102"/>
                </a:cubicBezTo>
                <a:cubicBezTo>
                  <a:pt x="203" y="108"/>
                  <a:pt x="195" y="110"/>
                  <a:pt x="183" y="105"/>
                </a:cubicBezTo>
                <a:cubicBezTo>
                  <a:pt x="172" y="100"/>
                  <a:pt x="159" y="89"/>
                  <a:pt x="147" y="71"/>
                </a:cubicBezTo>
                <a:cubicBezTo>
                  <a:pt x="151" y="70"/>
                  <a:pt x="158" y="69"/>
                  <a:pt x="168" y="69"/>
                </a:cubicBezTo>
                <a:cubicBezTo>
                  <a:pt x="182" y="69"/>
                  <a:pt x="195" y="69"/>
                  <a:pt x="207" y="66"/>
                </a:cubicBezTo>
                <a:cubicBezTo>
                  <a:pt x="220" y="63"/>
                  <a:pt x="232" y="57"/>
                  <a:pt x="241" y="45"/>
                </a:cubicBezTo>
                <a:lnTo>
                  <a:pt x="241" y="45"/>
                </a:lnTo>
                <a:cubicBezTo>
                  <a:pt x="246" y="37"/>
                  <a:pt x="250" y="32"/>
                  <a:pt x="254" y="30"/>
                </a:cubicBezTo>
                <a:cubicBezTo>
                  <a:pt x="258" y="27"/>
                  <a:pt x="260" y="26"/>
                  <a:pt x="262" y="27"/>
                </a:cubicBezTo>
                <a:close/>
                <a:moveTo>
                  <a:pt x="252" y="104"/>
                </a:moveTo>
                <a:cubicBezTo>
                  <a:pt x="254" y="103"/>
                  <a:pt x="255" y="103"/>
                  <a:pt x="258" y="105"/>
                </a:cubicBezTo>
                <a:cubicBezTo>
                  <a:pt x="261" y="107"/>
                  <a:pt x="265" y="111"/>
                  <a:pt x="271" y="118"/>
                </a:cubicBezTo>
                <a:lnTo>
                  <a:pt x="271" y="119"/>
                </a:lnTo>
                <a:lnTo>
                  <a:pt x="271" y="119"/>
                </a:lnTo>
                <a:cubicBezTo>
                  <a:pt x="281" y="130"/>
                  <a:pt x="296" y="135"/>
                  <a:pt x="308" y="133"/>
                </a:cubicBezTo>
                <a:cubicBezTo>
                  <a:pt x="321" y="131"/>
                  <a:pt x="333" y="125"/>
                  <a:pt x="343" y="116"/>
                </a:cubicBezTo>
                <a:cubicBezTo>
                  <a:pt x="344" y="115"/>
                  <a:pt x="346" y="114"/>
                  <a:pt x="347" y="112"/>
                </a:cubicBezTo>
                <a:cubicBezTo>
                  <a:pt x="338" y="134"/>
                  <a:pt x="331" y="163"/>
                  <a:pt x="337" y="196"/>
                </a:cubicBezTo>
                <a:cubicBezTo>
                  <a:pt x="274" y="227"/>
                  <a:pt x="225" y="210"/>
                  <a:pt x="206" y="202"/>
                </a:cubicBezTo>
                <a:cubicBezTo>
                  <a:pt x="207" y="175"/>
                  <a:pt x="199" y="152"/>
                  <a:pt x="190" y="134"/>
                </a:cubicBezTo>
                <a:cubicBezTo>
                  <a:pt x="204" y="135"/>
                  <a:pt x="218" y="131"/>
                  <a:pt x="228" y="121"/>
                </a:cubicBezTo>
                <a:lnTo>
                  <a:pt x="228" y="121"/>
                </a:lnTo>
                <a:lnTo>
                  <a:pt x="228" y="121"/>
                </a:lnTo>
                <a:cubicBezTo>
                  <a:pt x="240" y="110"/>
                  <a:pt x="249" y="104"/>
                  <a:pt x="252" y="104"/>
                </a:cubicBezTo>
                <a:close/>
                <a:moveTo>
                  <a:pt x="350" y="220"/>
                </a:moveTo>
                <a:cubicBezTo>
                  <a:pt x="442" y="246"/>
                  <a:pt x="534" y="344"/>
                  <a:pt x="534" y="441"/>
                </a:cubicBezTo>
                <a:cubicBezTo>
                  <a:pt x="534" y="501"/>
                  <a:pt x="519" y="534"/>
                  <a:pt x="481" y="556"/>
                </a:cubicBezTo>
                <a:cubicBezTo>
                  <a:pt x="442" y="577"/>
                  <a:pt x="378" y="586"/>
                  <a:pt x="280" y="586"/>
                </a:cubicBezTo>
                <a:cubicBezTo>
                  <a:pt x="183" y="586"/>
                  <a:pt x="118" y="577"/>
                  <a:pt x="80" y="556"/>
                </a:cubicBezTo>
                <a:cubicBezTo>
                  <a:pt x="42" y="534"/>
                  <a:pt x="27" y="501"/>
                  <a:pt x="27" y="441"/>
                </a:cubicBezTo>
                <a:cubicBezTo>
                  <a:pt x="27" y="396"/>
                  <a:pt x="48" y="346"/>
                  <a:pt x="80" y="305"/>
                </a:cubicBezTo>
                <a:cubicBezTo>
                  <a:pt x="112" y="265"/>
                  <a:pt x="155" y="234"/>
                  <a:pt x="194" y="225"/>
                </a:cubicBezTo>
                <a:cubicBezTo>
                  <a:pt x="216" y="235"/>
                  <a:pt x="278" y="255"/>
                  <a:pt x="350" y="220"/>
                </a:cubicBezTo>
                <a:close/>
                <a:moveTo>
                  <a:pt x="260" y="280"/>
                </a:moveTo>
                <a:lnTo>
                  <a:pt x="260" y="306"/>
                </a:lnTo>
                <a:cubicBezTo>
                  <a:pt x="240" y="309"/>
                  <a:pt x="206" y="325"/>
                  <a:pt x="206" y="368"/>
                </a:cubicBezTo>
                <a:cubicBezTo>
                  <a:pt x="206" y="445"/>
                  <a:pt x="318" y="405"/>
                  <a:pt x="318" y="464"/>
                </a:cubicBezTo>
                <a:cubicBezTo>
                  <a:pt x="318" y="484"/>
                  <a:pt x="308" y="501"/>
                  <a:pt x="272" y="501"/>
                </a:cubicBezTo>
                <a:cubicBezTo>
                  <a:pt x="235" y="501"/>
                  <a:pt x="224" y="472"/>
                  <a:pt x="224" y="456"/>
                </a:cubicBezTo>
                <a:lnTo>
                  <a:pt x="200" y="456"/>
                </a:lnTo>
                <a:cubicBezTo>
                  <a:pt x="204" y="508"/>
                  <a:pt x="240" y="520"/>
                  <a:pt x="260" y="524"/>
                </a:cubicBezTo>
                <a:lnTo>
                  <a:pt x="260" y="546"/>
                </a:lnTo>
                <a:lnTo>
                  <a:pt x="284" y="546"/>
                </a:lnTo>
                <a:lnTo>
                  <a:pt x="284" y="524"/>
                </a:lnTo>
                <a:cubicBezTo>
                  <a:pt x="303" y="522"/>
                  <a:pt x="346" y="509"/>
                  <a:pt x="346" y="461"/>
                </a:cubicBezTo>
                <a:cubicBezTo>
                  <a:pt x="346" y="421"/>
                  <a:pt x="314" y="410"/>
                  <a:pt x="282" y="402"/>
                </a:cubicBezTo>
                <a:cubicBezTo>
                  <a:pt x="256" y="396"/>
                  <a:pt x="232" y="390"/>
                  <a:pt x="232" y="365"/>
                </a:cubicBezTo>
                <a:cubicBezTo>
                  <a:pt x="232" y="354"/>
                  <a:pt x="236" y="330"/>
                  <a:pt x="272" y="330"/>
                </a:cubicBezTo>
                <a:cubicBezTo>
                  <a:pt x="298" y="330"/>
                  <a:pt x="310" y="346"/>
                  <a:pt x="314" y="365"/>
                </a:cubicBezTo>
                <a:lnTo>
                  <a:pt x="338" y="365"/>
                </a:lnTo>
                <a:cubicBezTo>
                  <a:pt x="331" y="338"/>
                  <a:pt x="319" y="314"/>
                  <a:pt x="284" y="308"/>
                </a:cubicBezTo>
                <a:lnTo>
                  <a:pt x="284" y="280"/>
                </a:lnTo>
                <a:lnTo>
                  <a:pt x="260" y="28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4" name="모서리가 둥근 사각형 설명선 73"/>
          <p:cNvSpPr/>
          <p:nvPr/>
        </p:nvSpPr>
        <p:spPr>
          <a:xfrm>
            <a:off x="3354627" y="4509120"/>
            <a:ext cx="2664296" cy="1728192"/>
          </a:xfrm>
          <a:prstGeom prst="wedgeRoundRectCallout">
            <a:avLst>
              <a:gd name="adj1" fmla="val -3025"/>
              <a:gd name="adj2" fmla="val -68778"/>
              <a:gd name="adj3" fmla="val 16667"/>
            </a:avLst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dirty="0"/>
          </a:p>
        </p:txBody>
      </p:sp>
      <p:sp>
        <p:nvSpPr>
          <p:cNvPr id="75" name="TextBox 74"/>
          <p:cNvSpPr txBox="1"/>
          <p:nvPr/>
        </p:nvSpPr>
        <p:spPr>
          <a:xfrm>
            <a:off x="3849908" y="5733256"/>
            <a:ext cx="1802212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b="1" dirty="0">
                <a:solidFill>
                  <a:schemeClr val="bg1"/>
                </a:solidFill>
              </a:rPr>
              <a:t>플랫폼 운영자</a:t>
            </a:r>
            <a:endParaRPr lang="en-US" altLang="ko-KR" sz="1000" b="1" dirty="0">
              <a:solidFill>
                <a:schemeClr val="bg1"/>
              </a:solidFill>
            </a:endParaRPr>
          </a:p>
          <a:p>
            <a:pPr algn="ctr"/>
            <a:r>
              <a:rPr lang="ko-KR" altLang="en-US" sz="1000" b="1" dirty="0">
                <a:solidFill>
                  <a:schemeClr val="bg1"/>
                </a:solidFill>
              </a:rPr>
              <a:t>중개 수수료 수익발생</a:t>
            </a:r>
          </a:p>
        </p:txBody>
      </p:sp>
    </p:spTree>
    <p:extLst>
      <p:ext uri="{BB962C8B-B14F-4D97-AF65-F5344CB8AC3E}">
        <p14:creationId xmlns:p14="http://schemas.microsoft.com/office/powerpoint/2010/main" val="2513117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d드라이브백업\상일데이터\바탕화면\트레이딩자료2\02.제안서\제안서템플릿\mock-up_jpg\IMG_36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0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0" y="-27384"/>
            <a:ext cx="9142140" cy="6885384"/>
          </a:xfrm>
          <a:prstGeom prst="rect">
            <a:avLst/>
          </a:prstGeom>
          <a:solidFill>
            <a:schemeClr val="tx2">
              <a:lumMod val="5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9551" y="620688"/>
            <a:ext cx="70167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>
                <a:solidFill>
                  <a:schemeClr val="bg1"/>
                </a:solidFill>
              </a:rPr>
              <a:t>B9X </a:t>
            </a:r>
            <a:r>
              <a:rPr lang="ko-KR" altLang="en-US" sz="3000" dirty="0">
                <a:solidFill>
                  <a:schemeClr val="bg1"/>
                </a:solidFill>
              </a:rPr>
              <a:t>금융시스템 구성 </a:t>
            </a:r>
            <a:r>
              <a:rPr lang="en-US" altLang="ko-KR" sz="3000" dirty="0">
                <a:solidFill>
                  <a:schemeClr val="bg1"/>
                </a:solidFill>
              </a:rPr>
              <a:t>– </a:t>
            </a:r>
            <a:r>
              <a:rPr lang="ko-KR" altLang="en-US" sz="2000" dirty="0">
                <a:solidFill>
                  <a:schemeClr val="bg1"/>
                </a:solidFill>
              </a:rPr>
              <a:t>온라인 대출 시스템</a:t>
            </a:r>
          </a:p>
        </p:txBody>
      </p:sp>
      <p:cxnSp>
        <p:nvCxnSpPr>
          <p:cNvPr id="8" name="직선 연결선 7"/>
          <p:cNvCxnSpPr/>
          <p:nvPr/>
        </p:nvCxnSpPr>
        <p:spPr>
          <a:xfrm>
            <a:off x="611560" y="1314099"/>
            <a:ext cx="78488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611560" y="1295049"/>
            <a:ext cx="864096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2"/>
          <p:cNvSpPr>
            <a:spLocks noChangeArrowheads="1"/>
          </p:cNvSpPr>
          <p:nvPr/>
        </p:nvSpPr>
        <p:spPr bwMode="auto">
          <a:xfrm>
            <a:off x="1062679" y="1556792"/>
            <a:ext cx="700147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228600" indent="-228600">
              <a:lnSpc>
                <a:spcPct val="150000"/>
              </a:lnSpc>
              <a:buAutoNum type="arabicPeriod"/>
              <a:defRPr/>
            </a:pPr>
            <a:r>
              <a:rPr lang="ko-KR" altLang="en-US" sz="1100" dirty="0">
                <a:solidFill>
                  <a:schemeClr val="bg1"/>
                </a:solidFill>
                <a:latin typeface="+mn-ea"/>
                <a:ea typeface="+mn-ea"/>
              </a:rPr>
              <a:t>신용조회 기록이나 대출 기록이 남지 않는다</a:t>
            </a:r>
            <a:r>
              <a:rPr lang="en-US" altLang="ko-KR" sz="1100" dirty="0">
                <a:solidFill>
                  <a:schemeClr val="bg1"/>
                </a:solidFill>
                <a:latin typeface="+mn-ea"/>
                <a:ea typeface="+mn-ea"/>
              </a:rPr>
              <a:t>. </a:t>
            </a:r>
          </a:p>
          <a:p>
            <a:pPr marL="228600" indent="-228600">
              <a:lnSpc>
                <a:spcPct val="150000"/>
              </a:lnSpc>
              <a:buAutoNum type="arabicPeriod"/>
              <a:defRPr/>
            </a:pPr>
            <a:r>
              <a:rPr lang="ko-KR" altLang="en-US" sz="1100" dirty="0">
                <a:solidFill>
                  <a:schemeClr val="bg1"/>
                </a:solidFill>
                <a:latin typeface="+mn-ea"/>
                <a:ea typeface="+mn-ea"/>
              </a:rPr>
              <a:t>대출자가 스스로 대출 금액</a:t>
            </a:r>
            <a:r>
              <a:rPr lang="en-US" altLang="ko-KR" sz="1100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sz="1100" dirty="0">
                <a:solidFill>
                  <a:schemeClr val="bg1"/>
                </a:solidFill>
                <a:latin typeface="+mn-ea"/>
                <a:ea typeface="+mn-ea"/>
              </a:rPr>
              <a:t>이자율</a:t>
            </a:r>
            <a:r>
              <a:rPr lang="en-US" altLang="ko-KR" sz="1100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sz="1100" dirty="0">
                <a:solidFill>
                  <a:schemeClr val="bg1"/>
                </a:solidFill>
                <a:latin typeface="+mn-ea"/>
                <a:ea typeface="+mn-ea"/>
              </a:rPr>
              <a:t>상환기간을 결정할 수 있다</a:t>
            </a:r>
            <a:r>
              <a:rPr lang="en-US" altLang="ko-KR" sz="1100" dirty="0">
                <a:solidFill>
                  <a:schemeClr val="bg1"/>
                </a:solidFill>
                <a:latin typeface="+mn-ea"/>
                <a:ea typeface="+mn-ea"/>
              </a:rPr>
              <a:t>. </a:t>
            </a:r>
          </a:p>
          <a:p>
            <a:pPr marL="228600" indent="-228600">
              <a:lnSpc>
                <a:spcPct val="150000"/>
              </a:lnSpc>
              <a:buAutoNum type="arabicPeriod"/>
              <a:defRPr/>
            </a:pPr>
            <a:r>
              <a:rPr lang="ko-KR" altLang="en-US" sz="1100" dirty="0">
                <a:solidFill>
                  <a:schemeClr val="bg1"/>
                </a:solidFill>
                <a:latin typeface="+mn-ea"/>
                <a:ea typeface="+mn-ea"/>
              </a:rPr>
              <a:t>대출신청에서 대출 상환까지 모든 과정을 온라인으로 확인하고 처리할 수 있다</a:t>
            </a:r>
            <a:r>
              <a:rPr lang="en-US" altLang="ko-KR" sz="1100" dirty="0">
                <a:solidFill>
                  <a:schemeClr val="bg1"/>
                </a:solidFill>
                <a:latin typeface="+mn-ea"/>
                <a:ea typeface="+mn-ea"/>
              </a:rPr>
              <a:t>. </a:t>
            </a:r>
          </a:p>
          <a:p>
            <a:pPr marL="228600" indent="-228600">
              <a:lnSpc>
                <a:spcPct val="150000"/>
              </a:lnSpc>
              <a:buAutoNum type="arabicPeriod"/>
              <a:defRPr/>
            </a:pPr>
            <a:r>
              <a:rPr lang="ko-KR" altLang="en-US" sz="1100" dirty="0">
                <a:solidFill>
                  <a:schemeClr val="bg1"/>
                </a:solidFill>
                <a:latin typeface="+mn-ea"/>
                <a:ea typeface="+mn-ea"/>
              </a:rPr>
              <a:t>사용자가 대출 시 복잡한 과정을 간소화 하여 보다 쉽고 빠르게 온라인 접근이 가능하다</a:t>
            </a:r>
            <a:r>
              <a:rPr lang="en-US" altLang="ko-KR" sz="1100" dirty="0">
                <a:solidFill>
                  <a:schemeClr val="bg1"/>
                </a:solidFill>
                <a:latin typeface="+mn-ea"/>
                <a:ea typeface="+mn-ea"/>
              </a:rPr>
              <a:t>. </a:t>
            </a:r>
          </a:p>
        </p:txBody>
      </p:sp>
      <p:sp>
        <p:nvSpPr>
          <p:cNvPr id="24" name="모서리가 둥근 직사각형 23"/>
          <p:cNvSpPr/>
          <p:nvPr/>
        </p:nvSpPr>
        <p:spPr>
          <a:xfrm>
            <a:off x="611560" y="2852936"/>
            <a:ext cx="7848872" cy="3528392"/>
          </a:xfrm>
          <a:prstGeom prst="roundRect">
            <a:avLst>
              <a:gd name="adj" fmla="val 7132"/>
            </a:avLst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dirty="0"/>
          </a:p>
        </p:txBody>
      </p:sp>
      <p:grpSp>
        <p:nvGrpSpPr>
          <p:cNvPr id="43" name="그룹 42"/>
          <p:cNvGrpSpPr/>
          <p:nvPr/>
        </p:nvGrpSpPr>
        <p:grpSpPr>
          <a:xfrm>
            <a:off x="1060819" y="3429000"/>
            <a:ext cx="1439482" cy="673662"/>
            <a:chOff x="3851920" y="3933056"/>
            <a:chExt cx="1581164" cy="720080"/>
          </a:xfrm>
        </p:grpSpPr>
        <p:sp>
          <p:nvSpPr>
            <p:cNvPr id="46" name="직사각형 45"/>
            <p:cNvSpPr/>
            <p:nvPr/>
          </p:nvSpPr>
          <p:spPr>
            <a:xfrm>
              <a:off x="3851920" y="3933056"/>
              <a:ext cx="1296144" cy="720080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 dirty="0"/>
            </a:p>
          </p:txBody>
        </p:sp>
        <p:sp>
          <p:nvSpPr>
            <p:cNvPr id="47" name="User">
              <a:extLst>
                <a:ext uri="{FF2B5EF4-FFF2-40B4-BE49-F238E27FC236}">
                  <a16:creationId xmlns:a16="http://schemas.microsoft.com/office/drawing/2014/main" id="{EBDBA331-4DFE-4D98-8E01-2584E63E8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3189" y="4099459"/>
              <a:ext cx="325868" cy="326030"/>
            </a:xfrm>
            <a:custGeom>
              <a:avLst/>
              <a:gdLst>
                <a:gd name="connsiteX0" fmla="*/ 784055 w 813926"/>
                <a:gd name="connsiteY0" fmla="*/ 619999 h 814331"/>
                <a:gd name="connsiteX1" fmla="*/ 611757 w 813926"/>
                <a:gd name="connsiteY1" fmla="*/ 531394 h 814331"/>
                <a:gd name="connsiteX2" fmla="*/ 501982 w 813926"/>
                <a:gd name="connsiteY2" fmla="*/ 482454 h 814331"/>
                <a:gd name="connsiteX3" fmla="*/ 572540 w 813926"/>
                <a:gd name="connsiteY3" fmla="*/ 288932 h 814331"/>
                <a:gd name="connsiteX4" fmla="*/ 473533 w 813926"/>
                <a:gd name="connsiteY4" fmla="*/ 15443 h 814331"/>
                <a:gd name="connsiteX5" fmla="*/ 249000 w 813926"/>
                <a:gd name="connsiteY5" fmla="*/ 99089 h 814331"/>
                <a:gd name="connsiteX6" fmla="*/ 301718 w 813926"/>
                <a:gd name="connsiteY6" fmla="*/ 446788 h 814331"/>
                <a:gd name="connsiteX7" fmla="*/ 184388 w 813926"/>
                <a:gd name="connsiteY7" fmla="*/ 533953 h 814331"/>
                <a:gd name="connsiteX8" fmla="*/ 31217 w 813926"/>
                <a:gd name="connsiteY8" fmla="*/ 605604 h 814331"/>
                <a:gd name="connsiteX9" fmla="*/ 679 w 813926"/>
                <a:gd name="connsiteY9" fmla="*/ 759302 h 814331"/>
                <a:gd name="connsiteX10" fmla="*/ 38610 w 813926"/>
                <a:gd name="connsiteY10" fmla="*/ 812881 h 814331"/>
                <a:gd name="connsiteX11" fmla="*/ 787591 w 813926"/>
                <a:gd name="connsiteY11" fmla="*/ 813201 h 814331"/>
                <a:gd name="connsiteX12" fmla="*/ 784055 w 813926"/>
                <a:gd name="connsiteY12" fmla="*/ 619999 h 814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13926" h="814331">
                  <a:moveTo>
                    <a:pt x="784055" y="619999"/>
                  </a:moveTo>
                  <a:cubicBezTo>
                    <a:pt x="758018" y="568179"/>
                    <a:pt x="669779" y="558903"/>
                    <a:pt x="611757" y="531394"/>
                  </a:cubicBezTo>
                  <a:cubicBezTo>
                    <a:pt x="574630" y="516520"/>
                    <a:pt x="537663" y="501007"/>
                    <a:pt x="501982" y="482454"/>
                  </a:cubicBezTo>
                  <a:cubicBezTo>
                    <a:pt x="483659" y="435113"/>
                    <a:pt x="532520" y="397368"/>
                    <a:pt x="572540" y="288932"/>
                  </a:cubicBezTo>
                  <a:cubicBezTo>
                    <a:pt x="596489" y="212963"/>
                    <a:pt x="585559" y="69181"/>
                    <a:pt x="473533" y="15443"/>
                  </a:cubicBezTo>
                  <a:cubicBezTo>
                    <a:pt x="392688" y="-22782"/>
                    <a:pt x="279698" y="11764"/>
                    <a:pt x="249000" y="99089"/>
                  </a:cubicBezTo>
                  <a:cubicBezTo>
                    <a:pt x="178120" y="257905"/>
                    <a:pt x="287574" y="380575"/>
                    <a:pt x="301718" y="446788"/>
                  </a:cubicBezTo>
                  <a:cubicBezTo>
                    <a:pt x="312808" y="509003"/>
                    <a:pt x="224569" y="508204"/>
                    <a:pt x="184388" y="533953"/>
                  </a:cubicBezTo>
                  <a:cubicBezTo>
                    <a:pt x="132634" y="555705"/>
                    <a:pt x="76702" y="572338"/>
                    <a:pt x="31217" y="605604"/>
                  </a:cubicBezTo>
                  <a:cubicBezTo>
                    <a:pt x="-6554" y="649747"/>
                    <a:pt x="8876" y="696288"/>
                    <a:pt x="679" y="759302"/>
                  </a:cubicBezTo>
                  <a:cubicBezTo>
                    <a:pt x="-2054" y="792889"/>
                    <a:pt x="2125" y="817199"/>
                    <a:pt x="38610" y="812881"/>
                  </a:cubicBezTo>
                  <a:cubicBezTo>
                    <a:pt x="292074" y="812881"/>
                    <a:pt x="507286" y="815920"/>
                    <a:pt x="787591" y="813201"/>
                  </a:cubicBezTo>
                  <a:cubicBezTo>
                    <a:pt x="844006" y="812721"/>
                    <a:pt x="793699" y="644949"/>
                    <a:pt x="784055" y="619999"/>
                  </a:cubicBez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8" name="Edit">
              <a:extLst>
                <a:ext uri="{FF2B5EF4-FFF2-40B4-BE49-F238E27FC236}">
                  <a16:creationId xmlns:a16="http://schemas.microsoft.com/office/drawing/2014/main" id="{F322386D-F290-4843-AC13-B8720C6D6A9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863044" y="4049549"/>
              <a:ext cx="570040" cy="564038"/>
            </a:xfrm>
            <a:custGeom>
              <a:avLst/>
              <a:gdLst>
                <a:gd name="T0" fmla="*/ 551 w 622"/>
                <a:gd name="T1" fmla="*/ 0 h 615"/>
                <a:gd name="T2" fmla="*/ 505 w 622"/>
                <a:gd name="T3" fmla="*/ 19 h 615"/>
                <a:gd name="T4" fmla="*/ 494 w 622"/>
                <a:gd name="T5" fmla="*/ 30 h 615"/>
                <a:gd name="T6" fmla="*/ 586 w 622"/>
                <a:gd name="T7" fmla="*/ 122 h 615"/>
                <a:gd name="T8" fmla="*/ 597 w 622"/>
                <a:gd name="T9" fmla="*/ 111 h 615"/>
                <a:gd name="T10" fmla="*/ 597 w 622"/>
                <a:gd name="T11" fmla="*/ 19 h 615"/>
                <a:gd name="T12" fmla="*/ 551 w 622"/>
                <a:gd name="T13" fmla="*/ 0 h 615"/>
                <a:gd name="T14" fmla="*/ 475 w 622"/>
                <a:gd name="T15" fmla="*/ 54 h 615"/>
                <a:gd name="T16" fmla="*/ 466 w 622"/>
                <a:gd name="T17" fmla="*/ 58 h 615"/>
                <a:gd name="T18" fmla="*/ 33 w 622"/>
                <a:gd name="T19" fmla="*/ 491 h 615"/>
                <a:gd name="T20" fmla="*/ 30 w 622"/>
                <a:gd name="T21" fmla="*/ 497 h 615"/>
                <a:gd name="T22" fmla="*/ 3 w 622"/>
                <a:gd name="T23" fmla="*/ 596 h 615"/>
                <a:gd name="T24" fmla="*/ 19 w 622"/>
                <a:gd name="T25" fmla="*/ 613 h 615"/>
                <a:gd name="T26" fmla="*/ 119 w 622"/>
                <a:gd name="T27" fmla="*/ 586 h 615"/>
                <a:gd name="T28" fmla="*/ 125 w 622"/>
                <a:gd name="T29" fmla="*/ 583 h 615"/>
                <a:gd name="T30" fmla="*/ 558 w 622"/>
                <a:gd name="T31" fmla="*/ 150 h 615"/>
                <a:gd name="T32" fmla="*/ 539 w 622"/>
                <a:gd name="T33" fmla="*/ 131 h 615"/>
                <a:gd name="T34" fmla="*/ 109 w 622"/>
                <a:gd name="T35" fmla="*/ 561 h 615"/>
                <a:gd name="T36" fmla="*/ 108 w 622"/>
                <a:gd name="T37" fmla="*/ 561 h 615"/>
                <a:gd name="T38" fmla="*/ 54 w 622"/>
                <a:gd name="T39" fmla="*/ 507 h 615"/>
                <a:gd name="T40" fmla="*/ 54 w 622"/>
                <a:gd name="T41" fmla="*/ 507 h 615"/>
                <a:gd name="T42" fmla="*/ 485 w 622"/>
                <a:gd name="T43" fmla="*/ 77 h 615"/>
                <a:gd name="T44" fmla="*/ 475 w 622"/>
                <a:gd name="T45" fmla="*/ 54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22" h="615">
                  <a:moveTo>
                    <a:pt x="551" y="0"/>
                  </a:moveTo>
                  <a:cubicBezTo>
                    <a:pt x="534" y="0"/>
                    <a:pt x="518" y="6"/>
                    <a:pt x="505" y="19"/>
                  </a:cubicBezTo>
                  <a:lnTo>
                    <a:pt x="494" y="30"/>
                  </a:lnTo>
                  <a:lnTo>
                    <a:pt x="586" y="122"/>
                  </a:lnTo>
                  <a:lnTo>
                    <a:pt x="597" y="111"/>
                  </a:lnTo>
                  <a:cubicBezTo>
                    <a:pt x="622" y="85"/>
                    <a:pt x="622" y="44"/>
                    <a:pt x="597" y="19"/>
                  </a:cubicBezTo>
                  <a:cubicBezTo>
                    <a:pt x="584" y="6"/>
                    <a:pt x="567" y="0"/>
                    <a:pt x="551" y="0"/>
                  </a:cubicBezTo>
                  <a:close/>
                  <a:moveTo>
                    <a:pt x="475" y="54"/>
                  </a:moveTo>
                  <a:cubicBezTo>
                    <a:pt x="472" y="54"/>
                    <a:pt x="468" y="55"/>
                    <a:pt x="466" y="58"/>
                  </a:cubicBezTo>
                  <a:lnTo>
                    <a:pt x="33" y="491"/>
                  </a:lnTo>
                  <a:cubicBezTo>
                    <a:pt x="31" y="492"/>
                    <a:pt x="30" y="494"/>
                    <a:pt x="30" y="497"/>
                  </a:cubicBezTo>
                  <a:lnTo>
                    <a:pt x="3" y="596"/>
                  </a:lnTo>
                  <a:cubicBezTo>
                    <a:pt x="0" y="606"/>
                    <a:pt x="9" y="615"/>
                    <a:pt x="19" y="613"/>
                  </a:cubicBezTo>
                  <a:lnTo>
                    <a:pt x="119" y="586"/>
                  </a:lnTo>
                  <a:cubicBezTo>
                    <a:pt x="121" y="585"/>
                    <a:pt x="123" y="584"/>
                    <a:pt x="125" y="583"/>
                  </a:cubicBezTo>
                  <a:lnTo>
                    <a:pt x="558" y="150"/>
                  </a:lnTo>
                  <a:cubicBezTo>
                    <a:pt x="571" y="137"/>
                    <a:pt x="551" y="118"/>
                    <a:pt x="539" y="131"/>
                  </a:cubicBezTo>
                  <a:lnTo>
                    <a:pt x="109" y="561"/>
                  </a:lnTo>
                  <a:lnTo>
                    <a:pt x="108" y="561"/>
                  </a:lnTo>
                  <a:lnTo>
                    <a:pt x="54" y="507"/>
                  </a:lnTo>
                  <a:lnTo>
                    <a:pt x="54" y="507"/>
                  </a:lnTo>
                  <a:lnTo>
                    <a:pt x="485" y="77"/>
                  </a:lnTo>
                  <a:cubicBezTo>
                    <a:pt x="493" y="68"/>
                    <a:pt x="487" y="53"/>
                    <a:pt x="475" y="5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9" name="Align Justify">
              <a:extLst>
                <a:ext uri="{FF2B5EF4-FFF2-40B4-BE49-F238E27FC236}">
                  <a16:creationId xmlns:a16="http://schemas.microsoft.com/office/drawing/2014/main" id="{AD9048FE-1633-4FB9-8030-3A033CF1B28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559753" y="4110686"/>
              <a:ext cx="387041" cy="350373"/>
            </a:xfrm>
            <a:custGeom>
              <a:avLst/>
              <a:gdLst>
                <a:gd name="T0" fmla="*/ 0 w 614"/>
                <a:gd name="T1" fmla="*/ 0 h 560"/>
                <a:gd name="T2" fmla="*/ 0 w 614"/>
                <a:gd name="T3" fmla="*/ 27 h 560"/>
                <a:gd name="T4" fmla="*/ 614 w 614"/>
                <a:gd name="T5" fmla="*/ 27 h 560"/>
                <a:gd name="T6" fmla="*/ 614 w 614"/>
                <a:gd name="T7" fmla="*/ 0 h 560"/>
                <a:gd name="T8" fmla="*/ 0 w 614"/>
                <a:gd name="T9" fmla="*/ 0 h 560"/>
                <a:gd name="T10" fmla="*/ 0 w 614"/>
                <a:gd name="T11" fmla="*/ 134 h 560"/>
                <a:gd name="T12" fmla="*/ 0 w 614"/>
                <a:gd name="T13" fmla="*/ 160 h 560"/>
                <a:gd name="T14" fmla="*/ 614 w 614"/>
                <a:gd name="T15" fmla="*/ 160 h 560"/>
                <a:gd name="T16" fmla="*/ 614 w 614"/>
                <a:gd name="T17" fmla="*/ 134 h 560"/>
                <a:gd name="T18" fmla="*/ 0 w 614"/>
                <a:gd name="T19" fmla="*/ 134 h 560"/>
                <a:gd name="T20" fmla="*/ 0 w 614"/>
                <a:gd name="T21" fmla="*/ 267 h 560"/>
                <a:gd name="T22" fmla="*/ 0 w 614"/>
                <a:gd name="T23" fmla="*/ 294 h 560"/>
                <a:gd name="T24" fmla="*/ 614 w 614"/>
                <a:gd name="T25" fmla="*/ 294 h 560"/>
                <a:gd name="T26" fmla="*/ 614 w 614"/>
                <a:gd name="T27" fmla="*/ 267 h 560"/>
                <a:gd name="T28" fmla="*/ 0 w 614"/>
                <a:gd name="T29" fmla="*/ 267 h 560"/>
                <a:gd name="T30" fmla="*/ 0 w 614"/>
                <a:gd name="T31" fmla="*/ 400 h 560"/>
                <a:gd name="T32" fmla="*/ 0 w 614"/>
                <a:gd name="T33" fmla="*/ 427 h 560"/>
                <a:gd name="T34" fmla="*/ 614 w 614"/>
                <a:gd name="T35" fmla="*/ 427 h 560"/>
                <a:gd name="T36" fmla="*/ 614 w 614"/>
                <a:gd name="T37" fmla="*/ 400 h 560"/>
                <a:gd name="T38" fmla="*/ 0 w 614"/>
                <a:gd name="T39" fmla="*/ 400 h 560"/>
                <a:gd name="T40" fmla="*/ 0 w 614"/>
                <a:gd name="T41" fmla="*/ 534 h 560"/>
                <a:gd name="T42" fmla="*/ 0 w 614"/>
                <a:gd name="T43" fmla="*/ 560 h 560"/>
                <a:gd name="T44" fmla="*/ 614 w 614"/>
                <a:gd name="T45" fmla="*/ 560 h 560"/>
                <a:gd name="T46" fmla="*/ 614 w 614"/>
                <a:gd name="T47" fmla="*/ 534 h 560"/>
                <a:gd name="T48" fmla="*/ 0 w 614"/>
                <a:gd name="T49" fmla="*/ 534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4" h="560">
                  <a:moveTo>
                    <a:pt x="0" y="0"/>
                  </a:moveTo>
                  <a:lnTo>
                    <a:pt x="0" y="27"/>
                  </a:lnTo>
                  <a:lnTo>
                    <a:pt x="614" y="27"/>
                  </a:lnTo>
                  <a:lnTo>
                    <a:pt x="614" y="0"/>
                  </a:lnTo>
                  <a:lnTo>
                    <a:pt x="0" y="0"/>
                  </a:lnTo>
                  <a:close/>
                  <a:moveTo>
                    <a:pt x="0" y="134"/>
                  </a:moveTo>
                  <a:lnTo>
                    <a:pt x="0" y="160"/>
                  </a:lnTo>
                  <a:lnTo>
                    <a:pt x="614" y="160"/>
                  </a:lnTo>
                  <a:lnTo>
                    <a:pt x="614" y="134"/>
                  </a:lnTo>
                  <a:lnTo>
                    <a:pt x="0" y="134"/>
                  </a:lnTo>
                  <a:close/>
                  <a:moveTo>
                    <a:pt x="0" y="267"/>
                  </a:moveTo>
                  <a:lnTo>
                    <a:pt x="0" y="294"/>
                  </a:lnTo>
                  <a:lnTo>
                    <a:pt x="614" y="294"/>
                  </a:lnTo>
                  <a:lnTo>
                    <a:pt x="614" y="267"/>
                  </a:lnTo>
                  <a:lnTo>
                    <a:pt x="0" y="267"/>
                  </a:lnTo>
                  <a:close/>
                  <a:moveTo>
                    <a:pt x="0" y="400"/>
                  </a:moveTo>
                  <a:lnTo>
                    <a:pt x="0" y="427"/>
                  </a:lnTo>
                  <a:lnTo>
                    <a:pt x="614" y="427"/>
                  </a:lnTo>
                  <a:lnTo>
                    <a:pt x="614" y="400"/>
                  </a:lnTo>
                  <a:lnTo>
                    <a:pt x="0" y="400"/>
                  </a:lnTo>
                  <a:close/>
                  <a:moveTo>
                    <a:pt x="0" y="534"/>
                  </a:moveTo>
                  <a:lnTo>
                    <a:pt x="0" y="560"/>
                  </a:lnTo>
                  <a:lnTo>
                    <a:pt x="614" y="560"/>
                  </a:lnTo>
                  <a:lnTo>
                    <a:pt x="614" y="534"/>
                  </a:lnTo>
                  <a:lnTo>
                    <a:pt x="0" y="53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" name="정육면체 1"/>
          <p:cNvSpPr/>
          <p:nvPr/>
        </p:nvSpPr>
        <p:spPr>
          <a:xfrm>
            <a:off x="779305" y="4869160"/>
            <a:ext cx="1678884" cy="864096"/>
          </a:xfrm>
          <a:prstGeom prst="cube">
            <a:avLst>
              <a:gd name="adj" fmla="val 84898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dirty="0"/>
          </a:p>
        </p:txBody>
      </p:sp>
      <p:sp>
        <p:nvSpPr>
          <p:cNvPr id="51" name="정육면체 50"/>
          <p:cNvSpPr/>
          <p:nvPr/>
        </p:nvSpPr>
        <p:spPr>
          <a:xfrm>
            <a:off x="1728288" y="4729194"/>
            <a:ext cx="1678884" cy="864096"/>
          </a:xfrm>
          <a:prstGeom prst="cube">
            <a:avLst>
              <a:gd name="adj" fmla="val 84898"/>
            </a:avLst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dirty="0"/>
          </a:p>
        </p:txBody>
      </p:sp>
      <p:sp>
        <p:nvSpPr>
          <p:cNvPr id="52" name="정육면체 51"/>
          <p:cNvSpPr/>
          <p:nvPr/>
        </p:nvSpPr>
        <p:spPr>
          <a:xfrm>
            <a:off x="2682320" y="4581128"/>
            <a:ext cx="1678884" cy="864096"/>
          </a:xfrm>
          <a:prstGeom prst="cube">
            <a:avLst>
              <a:gd name="adj" fmla="val 84898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dirty="0"/>
          </a:p>
        </p:txBody>
      </p:sp>
      <p:sp>
        <p:nvSpPr>
          <p:cNvPr id="53" name="정육면체 52"/>
          <p:cNvSpPr/>
          <p:nvPr/>
        </p:nvSpPr>
        <p:spPr>
          <a:xfrm>
            <a:off x="3623196" y="4441162"/>
            <a:ext cx="1678884" cy="864096"/>
          </a:xfrm>
          <a:prstGeom prst="cube">
            <a:avLst>
              <a:gd name="adj" fmla="val 84898"/>
            </a:avLst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dirty="0"/>
          </a:p>
        </p:txBody>
      </p:sp>
      <p:sp>
        <p:nvSpPr>
          <p:cNvPr id="54" name="정육면체 53"/>
          <p:cNvSpPr/>
          <p:nvPr/>
        </p:nvSpPr>
        <p:spPr>
          <a:xfrm>
            <a:off x="4572000" y="4293096"/>
            <a:ext cx="1678884" cy="864096"/>
          </a:xfrm>
          <a:prstGeom prst="cube">
            <a:avLst>
              <a:gd name="adj" fmla="val 84898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dirty="0"/>
          </a:p>
        </p:txBody>
      </p:sp>
      <p:sp>
        <p:nvSpPr>
          <p:cNvPr id="55" name="정육면체 54"/>
          <p:cNvSpPr/>
          <p:nvPr/>
        </p:nvSpPr>
        <p:spPr>
          <a:xfrm>
            <a:off x="5520804" y="4153130"/>
            <a:ext cx="1678884" cy="864096"/>
          </a:xfrm>
          <a:prstGeom prst="cube">
            <a:avLst>
              <a:gd name="adj" fmla="val 84898"/>
            </a:avLst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dirty="0"/>
          </a:p>
        </p:txBody>
      </p:sp>
      <p:sp>
        <p:nvSpPr>
          <p:cNvPr id="56" name="정육면체 55"/>
          <p:cNvSpPr/>
          <p:nvPr/>
        </p:nvSpPr>
        <p:spPr>
          <a:xfrm>
            <a:off x="6469608" y="4009114"/>
            <a:ext cx="1678884" cy="864096"/>
          </a:xfrm>
          <a:prstGeom prst="cube">
            <a:avLst>
              <a:gd name="adj" fmla="val 84898"/>
            </a:avLst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dirty="0"/>
          </a:p>
        </p:txBody>
      </p:sp>
      <p:sp>
        <p:nvSpPr>
          <p:cNvPr id="57" name="직사각형 2"/>
          <p:cNvSpPr>
            <a:spLocks noChangeArrowheads="1"/>
          </p:cNvSpPr>
          <p:nvPr/>
        </p:nvSpPr>
        <p:spPr bwMode="auto">
          <a:xfrm>
            <a:off x="942833" y="5747047"/>
            <a:ext cx="892863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ko-KR" sz="1100" b="1" dirty="0">
                <a:solidFill>
                  <a:schemeClr val="bg1"/>
                </a:solidFill>
                <a:latin typeface="+mn-ea"/>
                <a:ea typeface="+mn-ea"/>
              </a:rPr>
              <a:t>STEP : A</a:t>
            </a:r>
          </a:p>
        </p:txBody>
      </p:sp>
      <p:sp>
        <p:nvSpPr>
          <p:cNvPr id="58" name="직사각형 2"/>
          <p:cNvSpPr>
            <a:spLocks noChangeArrowheads="1"/>
          </p:cNvSpPr>
          <p:nvPr/>
        </p:nvSpPr>
        <p:spPr bwMode="auto">
          <a:xfrm>
            <a:off x="1907704" y="5603031"/>
            <a:ext cx="892863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ko-KR" sz="1100" b="1" dirty="0">
                <a:solidFill>
                  <a:schemeClr val="bg1"/>
                </a:solidFill>
                <a:latin typeface="+mn-ea"/>
                <a:ea typeface="+mn-ea"/>
              </a:rPr>
              <a:t>STEP : B</a:t>
            </a:r>
          </a:p>
        </p:txBody>
      </p:sp>
      <p:sp>
        <p:nvSpPr>
          <p:cNvPr id="59" name="직사각형 2"/>
          <p:cNvSpPr>
            <a:spLocks noChangeArrowheads="1"/>
          </p:cNvSpPr>
          <p:nvPr/>
        </p:nvSpPr>
        <p:spPr bwMode="auto">
          <a:xfrm>
            <a:off x="2915876" y="5459015"/>
            <a:ext cx="892863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ko-KR" sz="1100" b="1" dirty="0">
                <a:solidFill>
                  <a:schemeClr val="bg1"/>
                </a:solidFill>
                <a:latin typeface="+mn-ea"/>
                <a:ea typeface="+mn-ea"/>
              </a:rPr>
              <a:t>STEP : C</a:t>
            </a:r>
          </a:p>
        </p:txBody>
      </p:sp>
      <p:sp>
        <p:nvSpPr>
          <p:cNvPr id="60" name="직사각형 2"/>
          <p:cNvSpPr>
            <a:spLocks noChangeArrowheads="1"/>
          </p:cNvSpPr>
          <p:nvPr/>
        </p:nvSpPr>
        <p:spPr bwMode="auto">
          <a:xfrm>
            <a:off x="3851920" y="5301208"/>
            <a:ext cx="892863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ko-KR" sz="1100" b="1" dirty="0">
                <a:solidFill>
                  <a:schemeClr val="bg1"/>
                </a:solidFill>
                <a:latin typeface="+mn-ea"/>
                <a:ea typeface="+mn-ea"/>
              </a:rPr>
              <a:t>STEP : D</a:t>
            </a:r>
          </a:p>
        </p:txBody>
      </p:sp>
      <p:sp>
        <p:nvSpPr>
          <p:cNvPr id="61" name="직사각형 2"/>
          <p:cNvSpPr>
            <a:spLocks noChangeArrowheads="1"/>
          </p:cNvSpPr>
          <p:nvPr/>
        </p:nvSpPr>
        <p:spPr bwMode="auto">
          <a:xfrm>
            <a:off x="4788024" y="5157192"/>
            <a:ext cx="892863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ko-KR" sz="1100" b="1" dirty="0">
                <a:solidFill>
                  <a:schemeClr val="bg1"/>
                </a:solidFill>
                <a:latin typeface="+mn-ea"/>
                <a:ea typeface="+mn-ea"/>
              </a:rPr>
              <a:t>STEP : E</a:t>
            </a:r>
          </a:p>
        </p:txBody>
      </p:sp>
      <p:sp>
        <p:nvSpPr>
          <p:cNvPr id="62" name="직사각형 2"/>
          <p:cNvSpPr>
            <a:spLocks noChangeArrowheads="1"/>
          </p:cNvSpPr>
          <p:nvPr/>
        </p:nvSpPr>
        <p:spPr bwMode="auto">
          <a:xfrm>
            <a:off x="5724128" y="5013176"/>
            <a:ext cx="892863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ko-KR" sz="1100" b="1" dirty="0">
                <a:solidFill>
                  <a:schemeClr val="bg1"/>
                </a:solidFill>
                <a:latin typeface="+mn-ea"/>
                <a:ea typeface="+mn-ea"/>
              </a:rPr>
              <a:t>STEP : F</a:t>
            </a:r>
          </a:p>
        </p:txBody>
      </p:sp>
      <p:sp>
        <p:nvSpPr>
          <p:cNvPr id="63" name="직사각형 2"/>
          <p:cNvSpPr>
            <a:spLocks noChangeArrowheads="1"/>
          </p:cNvSpPr>
          <p:nvPr/>
        </p:nvSpPr>
        <p:spPr bwMode="auto">
          <a:xfrm>
            <a:off x="6660232" y="4869160"/>
            <a:ext cx="892863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ko-KR" sz="1100" b="1" dirty="0">
                <a:solidFill>
                  <a:schemeClr val="bg1"/>
                </a:solidFill>
                <a:latin typeface="+mn-ea"/>
                <a:ea typeface="+mn-ea"/>
              </a:rPr>
              <a:t>STEP : G</a:t>
            </a:r>
          </a:p>
        </p:txBody>
      </p:sp>
      <p:sp>
        <p:nvSpPr>
          <p:cNvPr id="64" name="직사각형 2"/>
          <p:cNvSpPr>
            <a:spLocks noChangeArrowheads="1"/>
          </p:cNvSpPr>
          <p:nvPr/>
        </p:nvSpPr>
        <p:spPr bwMode="auto">
          <a:xfrm>
            <a:off x="1115616" y="5038115"/>
            <a:ext cx="8621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defRPr/>
            </a:pPr>
            <a:r>
              <a:rPr lang="ko-KR" altLang="en-US" sz="1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   고객정보</a:t>
            </a:r>
            <a:endParaRPr lang="en-US" altLang="ko-KR" sz="1000" b="1" i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ko-KR" altLang="en-US" sz="1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확인</a:t>
            </a:r>
            <a:endParaRPr lang="en-US" altLang="ko-KR" sz="1000" b="1" i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65" name="직사각형 2"/>
          <p:cNvSpPr>
            <a:spLocks noChangeArrowheads="1"/>
          </p:cNvSpPr>
          <p:nvPr/>
        </p:nvSpPr>
        <p:spPr bwMode="auto">
          <a:xfrm>
            <a:off x="2095136" y="4894817"/>
            <a:ext cx="8621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defRPr/>
            </a:pPr>
            <a:r>
              <a:rPr lang="ko-KR" altLang="en-US" sz="1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   신용정보</a:t>
            </a:r>
            <a:endParaRPr lang="en-US" altLang="ko-KR" sz="1000" b="1" i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ko-KR" altLang="en-US" sz="1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확인</a:t>
            </a:r>
            <a:endParaRPr lang="en-US" altLang="ko-KR" sz="1000" b="1" i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66" name="직사각형 2"/>
          <p:cNvSpPr>
            <a:spLocks noChangeArrowheads="1"/>
          </p:cNvSpPr>
          <p:nvPr/>
        </p:nvSpPr>
        <p:spPr bwMode="auto">
          <a:xfrm>
            <a:off x="2958563" y="4726305"/>
            <a:ext cx="10373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defRPr/>
            </a:pPr>
            <a:r>
              <a:rPr lang="ko-KR" altLang="en-US" sz="1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    대출신청서</a:t>
            </a:r>
            <a:endParaRPr lang="en-US" altLang="ko-KR" sz="1000" b="1" i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ko-KR" altLang="en-US" sz="1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 작성</a:t>
            </a:r>
            <a:endParaRPr lang="en-US" altLang="ko-KR" sz="1000" b="1" i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67" name="직사각형 2"/>
          <p:cNvSpPr>
            <a:spLocks noChangeArrowheads="1"/>
          </p:cNvSpPr>
          <p:nvPr/>
        </p:nvSpPr>
        <p:spPr bwMode="auto">
          <a:xfrm>
            <a:off x="4023675" y="4588604"/>
            <a:ext cx="10704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defRPr/>
            </a:pPr>
            <a:r>
              <a:rPr lang="ko-KR" altLang="en-US" sz="1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    </a:t>
            </a:r>
            <a:r>
              <a:rPr lang="ko-KR" altLang="en-US" sz="10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펀딩</a:t>
            </a:r>
            <a:r>
              <a:rPr lang="ko-KR" altLang="en-US" sz="1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 </a:t>
            </a:r>
            <a:endParaRPr lang="en-US" altLang="ko-KR" sz="1000" b="1" i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ko-KR" altLang="en-US" sz="1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완료 후</a:t>
            </a:r>
            <a:endParaRPr lang="en-US" altLang="ko-KR" sz="1000" b="1" i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68" name="직사각형 2"/>
          <p:cNvSpPr>
            <a:spLocks noChangeArrowheads="1"/>
          </p:cNvSpPr>
          <p:nvPr/>
        </p:nvSpPr>
        <p:spPr bwMode="auto">
          <a:xfrm>
            <a:off x="5005997" y="4535542"/>
            <a:ext cx="86214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defRPr/>
            </a:pPr>
            <a:r>
              <a:rPr lang="ko-KR" altLang="en-US" sz="1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대출 실행</a:t>
            </a:r>
            <a:endParaRPr lang="en-US" altLang="ko-KR" sz="1000" b="1" i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69" name="직사각형 2"/>
          <p:cNvSpPr>
            <a:spLocks noChangeArrowheads="1"/>
          </p:cNvSpPr>
          <p:nvPr/>
        </p:nvSpPr>
        <p:spPr bwMode="auto">
          <a:xfrm>
            <a:off x="5932010" y="4221088"/>
            <a:ext cx="94424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defRPr/>
            </a:pPr>
            <a:r>
              <a:rPr lang="ko-KR" altLang="en-US" sz="1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      대출자</a:t>
            </a:r>
            <a:endParaRPr lang="en-US" altLang="ko-KR" sz="1000" b="1" i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ko-KR" altLang="en-US" sz="1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   대출금</a:t>
            </a:r>
            <a:endParaRPr lang="en-US" altLang="ko-KR" sz="1000" b="1" i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ko-KR" altLang="en-US" sz="1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지급</a:t>
            </a:r>
            <a:endParaRPr lang="en-US" altLang="ko-KR" sz="1000" b="1" i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70" name="직사각형 2"/>
          <p:cNvSpPr>
            <a:spLocks noChangeArrowheads="1"/>
          </p:cNvSpPr>
          <p:nvPr/>
        </p:nvSpPr>
        <p:spPr bwMode="auto">
          <a:xfrm>
            <a:off x="6876256" y="4181018"/>
            <a:ext cx="9442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defRPr/>
            </a:pPr>
            <a:r>
              <a:rPr lang="ko-KR" altLang="en-US" sz="1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     대출자</a:t>
            </a:r>
            <a:endParaRPr lang="en-US" altLang="ko-KR" sz="1000" b="1" i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ko-KR" altLang="en-US" sz="1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매월 상환</a:t>
            </a:r>
            <a:endParaRPr lang="en-US" altLang="ko-KR" sz="1000" b="1" i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9156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d드라이브백업\상일데이터\바탕화면\트레이딩자료2\02.제안서\제안서템플릿\mock-up_jpg\IMG_36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0" y="-840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0" y="-16818"/>
            <a:ext cx="9142140" cy="6866409"/>
          </a:xfrm>
          <a:prstGeom prst="rect">
            <a:avLst/>
          </a:prstGeom>
          <a:solidFill>
            <a:schemeClr val="tx2">
              <a:lumMod val="5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9551" y="620688"/>
            <a:ext cx="70167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>
                <a:solidFill>
                  <a:schemeClr val="bg1"/>
                </a:solidFill>
              </a:rPr>
              <a:t>B9X </a:t>
            </a:r>
            <a:r>
              <a:rPr lang="ko-KR" altLang="en-US" sz="3000" dirty="0">
                <a:solidFill>
                  <a:schemeClr val="bg1"/>
                </a:solidFill>
              </a:rPr>
              <a:t>금융시스템 구성 </a:t>
            </a:r>
            <a:r>
              <a:rPr lang="en-US" altLang="ko-KR" sz="3000" dirty="0">
                <a:solidFill>
                  <a:schemeClr val="bg1"/>
                </a:solidFill>
              </a:rPr>
              <a:t>– </a:t>
            </a:r>
            <a:r>
              <a:rPr lang="ko-KR" altLang="en-US" sz="2000" dirty="0">
                <a:solidFill>
                  <a:schemeClr val="bg1"/>
                </a:solidFill>
              </a:rPr>
              <a:t>온라인 투자 시스템</a:t>
            </a:r>
          </a:p>
        </p:txBody>
      </p:sp>
      <p:cxnSp>
        <p:nvCxnSpPr>
          <p:cNvPr id="8" name="직선 연결선 7"/>
          <p:cNvCxnSpPr/>
          <p:nvPr/>
        </p:nvCxnSpPr>
        <p:spPr>
          <a:xfrm>
            <a:off x="611560" y="1314099"/>
            <a:ext cx="78488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611560" y="1295049"/>
            <a:ext cx="864096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2"/>
          <p:cNvSpPr>
            <a:spLocks noChangeArrowheads="1"/>
          </p:cNvSpPr>
          <p:nvPr/>
        </p:nvSpPr>
        <p:spPr bwMode="auto">
          <a:xfrm>
            <a:off x="1062679" y="1556792"/>
            <a:ext cx="700147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228600" indent="-228600">
              <a:lnSpc>
                <a:spcPct val="150000"/>
              </a:lnSpc>
              <a:buAutoNum type="arabicPeriod"/>
              <a:defRPr/>
            </a:pPr>
            <a:r>
              <a:rPr lang="ko-KR" altLang="en-US" sz="1100" dirty="0">
                <a:solidFill>
                  <a:schemeClr val="bg1"/>
                </a:solidFill>
                <a:latin typeface="+mn-ea"/>
                <a:ea typeface="+mn-ea"/>
              </a:rPr>
              <a:t>보다 안정적인 투자와 높은 수익률을 얻을 수 있다</a:t>
            </a:r>
            <a:r>
              <a:rPr lang="en-US" altLang="ko-KR" sz="1100" dirty="0">
                <a:solidFill>
                  <a:schemeClr val="bg1"/>
                </a:solidFill>
                <a:latin typeface="+mn-ea"/>
                <a:ea typeface="+mn-ea"/>
              </a:rPr>
              <a:t>. </a:t>
            </a:r>
          </a:p>
          <a:p>
            <a:pPr marL="228600" indent="-228600">
              <a:lnSpc>
                <a:spcPct val="150000"/>
              </a:lnSpc>
              <a:buAutoNum type="arabicPeriod"/>
              <a:defRPr/>
            </a:pPr>
            <a:r>
              <a:rPr lang="ko-KR" altLang="en-US" sz="1100" dirty="0">
                <a:solidFill>
                  <a:schemeClr val="bg1"/>
                </a:solidFill>
                <a:latin typeface="+mn-ea"/>
                <a:ea typeface="+mn-ea"/>
              </a:rPr>
              <a:t>합법적인 채권관리를 통해 위험을 최소화 할 수 있다</a:t>
            </a:r>
            <a:r>
              <a:rPr lang="en-US" altLang="ko-KR" sz="1100" dirty="0">
                <a:solidFill>
                  <a:schemeClr val="bg1"/>
                </a:solidFill>
                <a:latin typeface="+mn-ea"/>
                <a:ea typeface="+mn-ea"/>
              </a:rPr>
              <a:t>. </a:t>
            </a:r>
          </a:p>
        </p:txBody>
      </p:sp>
      <p:sp>
        <p:nvSpPr>
          <p:cNvPr id="43" name="모서리가 둥근 직사각형 42"/>
          <p:cNvSpPr/>
          <p:nvPr/>
        </p:nvSpPr>
        <p:spPr>
          <a:xfrm>
            <a:off x="611560" y="2780928"/>
            <a:ext cx="7848872" cy="3600400"/>
          </a:xfrm>
          <a:prstGeom prst="roundRect">
            <a:avLst>
              <a:gd name="adj" fmla="val 7132"/>
            </a:avLst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dirty="0"/>
          </a:p>
        </p:txBody>
      </p:sp>
      <p:sp>
        <p:nvSpPr>
          <p:cNvPr id="51" name="정육면체 50"/>
          <p:cNvSpPr/>
          <p:nvPr/>
        </p:nvSpPr>
        <p:spPr>
          <a:xfrm>
            <a:off x="779305" y="4869160"/>
            <a:ext cx="1678884" cy="864096"/>
          </a:xfrm>
          <a:prstGeom prst="cube">
            <a:avLst>
              <a:gd name="adj" fmla="val 84898"/>
            </a:avLst>
          </a:prstGeom>
          <a:solidFill>
            <a:srgbClr val="FFFFBD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dirty="0"/>
          </a:p>
        </p:txBody>
      </p:sp>
      <p:sp>
        <p:nvSpPr>
          <p:cNvPr id="52" name="정육면체 51"/>
          <p:cNvSpPr/>
          <p:nvPr/>
        </p:nvSpPr>
        <p:spPr>
          <a:xfrm>
            <a:off x="1728288" y="4729194"/>
            <a:ext cx="1678884" cy="864096"/>
          </a:xfrm>
          <a:prstGeom prst="cube">
            <a:avLst>
              <a:gd name="adj" fmla="val 84898"/>
            </a:avLst>
          </a:prstGeom>
          <a:solidFill>
            <a:srgbClr val="FFCC99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dirty="0"/>
          </a:p>
        </p:txBody>
      </p:sp>
      <p:sp>
        <p:nvSpPr>
          <p:cNvPr id="53" name="정육면체 52"/>
          <p:cNvSpPr/>
          <p:nvPr/>
        </p:nvSpPr>
        <p:spPr>
          <a:xfrm>
            <a:off x="2682320" y="4581128"/>
            <a:ext cx="1678884" cy="864096"/>
          </a:xfrm>
          <a:prstGeom prst="cube">
            <a:avLst>
              <a:gd name="adj" fmla="val 84898"/>
            </a:avLst>
          </a:prstGeom>
          <a:solidFill>
            <a:srgbClr val="FFFFBD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dirty="0"/>
          </a:p>
        </p:txBody>
      </p:sp>
      <p:sp>
        <p:nvSpPr>
          <p:cNvPr id="54" name="정육면체 53"/>
          <p:cNvSpPr/>
          <p:nvPr/>
        </p:nvSpPr>
        <p:spPr>
          <a:xfrm>
            <a:off x="3623196" y="4441162"/>
            <a:ext cx="1678884" cy="864096"/>
          </a:xfrm>
          <a:prstGeom prst="cube">
            <a:avLst>
              <a:gd name="adj" fmla="val 84898"/>
            </a:avLst>
          </a:prstGeom>
          <a:solidFill>
            <a:srgbClr val="FFCC99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dirty="0"/>
          </a:p>
        </p:txBody>
      </p:sp>
      <p:sp>
        <p:nvSpPr>
          <p:cNvPr id="55" name="정육면체 54"/>
          <p:cNvSpPr/>
          <p:nvPr/>
        </p:nvSpPr>
        <p:spPr>
          <a:xfrm>
            <a:off x="4572000" y="4293096"/>
            <a:ext cx="1678884" cy="864096"/>
          </a:xfrm>
          <a:prstGeom prst="cube">
            <a:avLst>
              <a:gd name="adj" fmla="val 84898"/>
            </a:avLst>
          </a:prstGeom>
          <a:solidFill>
            <a:srgbClr val="FFFFBD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dirty="0"/>
          </a:p>
        </p:txBody>
      </p:sp>
      <p:sp>
        <p:nvSpPr>
          <p:cNvPr id="56" name="정육면체 55"/>
          <p:cNvSpPr/>
          <p:nvPr/>
        </p:nvSpPr>
        <p:spPr>
          <a:xfrm>
            <a:off x="5520804" y="4153130"/>
            <a:ext cx="1678884" cy="864096"/>
          </a:xfrm>
          <a:prstGeom prst="cube">
            <a:avLst>
              <a:gd name="adj" fmla="val 84898"/>
            </a:avLst>
          </a:prstGeom>
          <a:solidFill>
            <a:srgbClr val="FFCC99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dirty="0"/>
          </a:p>
        </p:txBody>
      </p:sp>
      <p:sp>
        <p:nvSpPr>
          <p:cNvPr id="57" name="정육면체 56"/>
          <p:cNvSpPr/>
          <p:nvPr/>
        </p:nvSpPr>
        <p:spPr>
          <a:xfrm>
            <a:off x="6469608" y="4009114"/>
            <a:ext cx="1678884" cy="864096"/>
          </a:xfrm>
          <a:prstGeom prst="cube">
            <a:avLst>
              <a:gd name="adj" fmla="val 84898"/>
            </a:avLst>
          </a:prstGeom>
          <a:solidFill>
            <a:srgbClr val="FFC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dirty="0"/>
          </a:p>
        </p:txBody>
      </p:sp>
      <p:sp>
        <p:nvSpPr>
          <p:cNvPr id="58" name="직사각형 2"/>
          <p:cNvSpPr>
            <a:spLocks noChangeArrowheads="1"/>
          </p:cNvSpPr>
          <p:nvPr/>
        </p:nvSpPr>
        <p:spPr bwMode="auto">
          <a:xfrm>
            <a:off x="942833" y="5747047"/>
            <a:ext cx="892863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ko-KR" sz="1100" b="1" dirty="0">
                <a:solidFill>
                  <a:schemeClr val="bg1"/>
                </a:solidFill>
                <a:latin typeface="+mn-ea"/>
                <a:ea typeface="+mn-ea"/>
              </a:rPr>
              <a:t>STEP : A</a:t>
            </a:r>
          </a:p>
        </p:txBody>
      </p:sp>
      <p:sp>
        <p:nvSpPr>
          <p:cNvPr id="59" name="직사각형 2"/>
          <p:cNvSpPr>
            <a:spLocks noChangeArrowheads="1"/>
          </p:cNvSpPr>
          <p:nvPr/>
        </p:nvSpPr>
        <p:spPr bwMode="auto">
          <a:xfrm>
            <a:off x="1907704" y="5603031"/>
            <a:ext cx="892863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ko-KR" sz="1100" b="1" dirty="0">
                <a:solidFill>
                  <a:schemeClr val="bg1"/>
                </a:solidFill>
                <a:latin typeface="+mn-ea"/>
                <a:ea typeface="+mn-ea"/>
              </a:rPr>
              <a:t>STEP : B</a:t>
            </a:r>
          </a:p>
        </p:txBody>
      </p:sp>
      <p:sp>
        <p:nvSpPr>
          <p:cNvPr id="60" name="직사각형 2"/>
          <p:cNvSpPr>
            <a:spLocks noChangeArrowheads="1"/>
          </p:cNvSpPr>
          <p:nvPr/>
        </p:nvSpPr>
        <p:spPr bwMode="auto">
          <a:xfrm>
            <a:off x="2915876" y="5459015"/>
            <a:ext cx="892863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ko-KR" sz="1100" b="1" dirty="0">
                <a:solidFill>
                  <a:schemeClr val="bg1"/>
                </a:solidFill>
                <a:latin typeface="+mn-ea"/>
                <a:ea typeface="+mn-ea"/>
              </a:rPr>
              <a:t>STEP : C</a:t>
            </a:r>
          </a:p>
        </p:txBody>
      </p:sp>
      <p:sp>
        <p:nvSpPr>
          <p:cNvPr id="61" name="직사각형 2"/>
          <p:cNvSpPr>
            <a:spLocks noChangeArrowheads="1"/>
          </p:cNvSpPr>
          <p:nvPr/>
        </p:nvSpPr>
        <p:spPr bwMode="auto">
          <a:xfrm>
            <a:off x="3851920" y="5301208"/>
            <a:ext cx="892863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ko-KR" sz="1100" b="1" dirty="0">
                <a:solidFill>
                  <a:schemeClr val="bg1"/>
                </a:solidFill>
                <a:latin typeface="+mn-ea"/>
                <a:ea typeface="+mn-ea"/>
              </a:rPr>
              <a:t>STEP : D</a:t>
            </a:r>
          </a:p>
        </p:txBody>
      </p:sp>
      <p:sp>
        <p:nvSpPr>
          <p:cNvPr id="62" name="직사각형 2"/>
          <p:cNvSpPr>
            <a:spLocks noChangeArrowheads="1"/>
          </p:cNvSpPr>
          <p:nvPr/>
        </p:nvSpPr>
        <p:spPr bwMode="auto">
          <a:xfrm>
            <a:off x="4788024" y="5157192"/>
            <a:ext cx="892863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ko-KR" sz="1100" b="1" dirty="0">
                <a:solidFill>
                  <a:schemeClr val="bg1"/>
                </a:solidFill>
                <a:latin typeface="+mn-ea"/>
                <a:ea typeface="+mn-ea"/>
              </a:rPr>
              <a:t>STEP : E</a:t>
            </a:r>
          </a:p>
        </p:txBody>
      </p:sp>
      <p:sp>
        <p:nvSpPr>
          <p:cNvPr id="63" name="직사각형 2"/>
          <p:cNvSpPr>
            <a:spLocks noChangeArrowheads="1"/>
          </p:cNvSpPr>
          <p:nvPr/>
        </p:nvSpPr>
        <p:spPr bwMode="auto">
          <a:xfrm>
            <a:off x="5724128" y="5013176"/>
            <a:ext cx="892863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ko-KR" sz="1100" b="1" dirty="0">
                <a:solidFill>
                  <a:schemeClr val="bg1"/>
                </a:solidFill>
                <a:latin typeface="+mn-ea"/>
                <a:ea typeface="+mn-ea"/>
              </a:rPr>
              <a:t>STEP : F</a:t>
            </a:r>
          </a:p>
        </p:txBody>
      </p:sp>
      <p:sp>
        <p:nvSpPr>
          <p:cNvPr id="64" name="직사각형 2"/>
          <p:cNvSpPr>
            <a:spLocks noChangeArrowheads="1"/>
          </p:cNvSpPr>
          <p:nvPr/>
        </p:nvSpPr>
        <p:spPr bwMode="auto">
          <a:xfrm>
            <a:off x="6660232" y="4869160"/>
            <a:ext cx="892863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ko-KR" sz="1100" b="1" dirty="0">
                <a:solidFill>
                  <a:schemeClr val="bg1"/>
                </a:solidFill>
                <a:latin typeface="+mn-ea"/>
                <a:ea typeface="+mn-ea"/>
              </a:rPr>
              <a:t>STEP : G</a:t>
            </a:r>
          </a:p>
        </p:txBody>
      </p:sp>
      <p:sp>
        <p:nvSpPr>
          <p:cNvPr id="65" name="직사각형 2"/>
          <p:cNvSpPr>
            <a:spLocks noChangeArrowheads="1"/>
          </p:cNvSpPr>
          <p:nvPr/>
        </p:nvSpPr>
        <p:spPr bwMode="auto">
          <a:xfrm>
            <a:off x="1261581" y="5126995"/>
            <a:ext cx="86214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defRPr/>
            </a:pPr>
            <a:r>
              <a:rPr lang="ko-KR" altLang="en-US" sz="1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회원가입</a:t>
            </a:r>
            <a:endParaRPr lang="en-US" altLang="ko-KR" sz="1000" b="1" i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66" name="직사각형 2"/>
          <p:cNvSpPr>
            <a:spLocks noChangeArrowheads="1"/>
          </p:cNvSpPr>
          <p:nvPr/>
        </p:nvSpPr>
        <p:spPr bwMode="auto">
          <a:xfrm>
            <a:off x="2095136" y="4894817"/>
            <a:ext cx="8621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defRPr/>
            </a:pPr>
            <a:r>
              <a:rPr lang="ko-KR" altLang="en-US" sz="1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   가상계좌</a:t>
            </a:r>
            <a:endParaRPr lang="en-US" altLang="ko-KR" sz="1000" b="1" i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ko-KR" altLang="en-US" sz="1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발급</a:t>
            </a:r>
            <a:endParaRPr lang="en-US" altLang="ko-KR" sz="1000" b="1" i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67" name="직사각형 2"/>
          <p:cNvSpPr>
            <a:spLocks noChangeArrowheads="1"/>
          </p:cNvSpPr>
          <p:nvPr/>
        </p:nvSpPr>
        <p:spPr bwMode="auto">
          <a:xfrm>
            <a:off x="2915816" y="4653136"/>
            <a:ext cx="103737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defRPr/>
            </a:pPr>
            <a:r>
              <a:rPr lang="ko-KR" altLang="en-US" sz="1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       투자 및 </a:t>
            </a:r>
            <a:endParaRPr lang="en-US" altLang="ko-KR" sz="1000" b="1" i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ko-KR" altLang="en-US" sz="1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   출금 전용</a:t>
            </a:r>
            <a:endParaRPr lang="en-US" altLang="ko-KR" sz="1000" b="1" i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ko-KR" altLang="en-US" sz="1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계좌 등록</a:t>
            </a:r>
            <a:endParaRPr lang="en-US" altLang="ko-KR" sz="1000" b="1" i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68" name="직사각형 2"/>
          <p:cNvSpPr>
            <a:spLocks noChangeArrowheads="1"/>
          </p:cNvSpPr>
          <p:nvPr/>
        </p:nvSpPr>
        <p:spPr bwMode="auto">
          <a:xfrm>
            <a:off x="4067944" y="4653136"/>
            <a:ext cx="107049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defRPr/>
            </a:pPr>
            <a:r>
              <a:rPr lang="ko-KR" altLang="en-US" sz="1000" b="1" i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투자 완료</a:t>
            </a:r>
            <a:endParaRPr lang="en-US" altLang="ko-KR" sz="1000" b="1" i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69" name="직사각형 2"/>
          <p:cNvSpPr>
            <a:spLocks noChangeArrowheads="1"/>
          </p:cNvSpPr>
          <p:nvPr/>
        </p:nvSpPr>
        <p:spPr bwMode="auto">
          <a:xfrm>
            <a:off x="4933989" y="4535542"/>
            <a:ext cx="86214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defRPr/>
            </a:pPr>
            <a:r>
              <a:rPr lang="ko-KR" altLang="en-US" sz="1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계좌 검증</a:t>
            </a:r>
            <a:endParaRPr lang="en-US" altLang="ko-KR" sz="1000" b="1" i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70" name="직사각형 2"/>
          <p:cNvSpPr>
            <a:spLocks noChangeArrowheads="1"/>
          </p:cNvSpPr>
          <p:nvPr/>
        </p:nvSpPr>
        <p:spPr bwMode="auto">
          <a:xfrm>
            <a:off x="5932010" y="4221088"/>
            <a:ext cx="94424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defRPr/>
            </a:pPr>
            <a:r>
              <a:rPr lang="ko-KR" altLang="en-US" sz="1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      수익금</a:t>
            </a:r>
            <a:endParaRPr lang="en-US" altLang="ko-KR" sz="1000" b="1" i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ko-KR" altLang="en-US" sz="1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   분배</a:t>
            </a:r>
            <a:endParaRPr lang="en-US" altLang="ko-KR" sz="1000" b="1" i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ko-KR" sz="1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(</a:t>
            </a:r>
            <a:r>
              <a:rPr lang="ko-KR" altLang="en-US" sz="1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정산</a:t>
            </a:r>
            <a:r>
              <a:rPr lang="en-US" altLang="ko-KR" sz="1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)</a:t>
            </a:r>
          </a:p>
        </p:txBody>
      </p:sp>
      <p:sp>
        <p:nvSpPr>
          <p:cNvPr id="71" name="직사각형 2"/>
          <p:cNvSpPr>
            <a:spLocks noChangeArrowheads="1"/>
          </p:cNvSpPr>
          <p:nvPr/>
        </p:nvSpPr>
        <p:spPr bwMode="auto">
          <a:xfrm>
            <a:off x="6876256" y="4221088"/>
            <a:ext cx="9442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defRPr/>
            </a:pPr>
            <a:r>
              <a:rPr lang="ko-KR" altLang="en-US" sz="1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출금 신청</a:t>
            </a:r>
            <a:endParaRPr lang="en-US" altLang="ko-KR" sz="1000" b="1" i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pic>
        <p:nvPicPr>
          <p:cNvPr id="72" name="그림 7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51" y="3102074"/>
            <a:ext cx="1062592" cy="147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002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d드라이브백업\상일데이터\바탕화면\트레이딩자료2\02.제안서\제안서템플릿\mock-up_jpg\IMG_36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0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0" y="-16818"/>
            <a:ext cx="9142140" cy="6874818"/>
          </a:xfrm>
          <a:prstGeom prst="rect">
            <a:avLst/>
          </a:prstGeom>
          <a:solidFill>
            <a:schemeClr val="tx2">
              <a:lumMod val="5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9551" y="620688"/>
            <a:ext cx="70167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>
                <a:solidFill>
                  <a:schemeClr val="bg1"/>
                </a:solidFill>
              </a:rPr>
              <a:t>B9X </a:t>
            </a:r>
            <a:r>
              <a:rPr lang="ko-KR" altLang="en-US" sz="3000" dirty="0">
                <a:solidFill>
                  <a:schemeClr val="bg1"/>
                </a:solidFill>
              </a:rPr>
              <a:t>금융시스템 구성 </a:t>
            </a:r>
            <a:r>
              <a:rPr lang="en-US" altLang="ko-KR" sz="3000" dirty="0">
                <a:solidFill>
                  <a:schemeClr val="bg1"/>
                </a:solidFill>
              </a:rPr>
              <a:t>– </a:t>
            </a:r>
            <a:r>
              <a:rPr lang="ko-KR" altLang="en-US" sz="2000" dirty="0">
                <a:solidFill>
                  <a:schemeClr val="bg1"/>
                </a:solidFill>
              </a:rPr>
              <a:t>관리자 시스템</a:t>
            </a:r>
          </a:p>
        </p:txBody>
      </p:sp>
      <p:cxnSp>
        <p:nvCxnSpPr>
          <p:cNvPr id="8" name="직선 연결선 7"/>
          <p:cNvCxnSpPr/>
          <p:nvPr/>
        </p:nvCxnSpPr>
        <p:spPr>
          <a:xfrm>
            <a:off x="611560" y="1314099"/>
            <a:ext cx="78488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611560" y="1295049"/>
            <a:ext cx="864096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2"/>
          <p:cNvSpPr>
            <a:spLocks noChangeArrowheads="1"/>
          </p:cNvSpPr>
          <p:nvPr/>
        </p:nvSpPr>
        <p:spPr bwMode="auto">
          <a:xfrm>
            <a:off x="611560" y="1556792"/>
            <a:ext cx="784887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228600" indent="-228600">
              <a:lnSpc>
                <a:spcPct val="150000"/>
              </a:lnSpc>
              <a:buAutoNum type="arabicPeriod"/>
              <a:defRPr/>
            </a:pPr>
            <a:r>
              <a:rPr lang="ko-KR" altLang="en-US" sz="1000" dirty="0">
                <a:solidFill>
                  <a:schemeClr val="bg1"/>
                </a:solidFill>
                <a:latin typeface="+mn-ea"/>
                <a:ea typeface="+mn-ea"/>
              </a:rPr>
              <a:t>온 오프라인으로 발생될 수 있는 변수와 여러 가지의 상황들을 실시간으로 관리자 화면에서 확인이 가능하며</a:t>
            </a:r>
            <a:r>
              <a:rPr lang="en-US" altLang="ko-KR" sz="1000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sz="1000" dirty="0">
                <a:solidFill>
                  <a:schemeClr val="bg1"/>
                </a:solidFill>
                <a:latin typeface="+mn-ea"/>
                <a:ea typeface="+mn-ea"/>
              </a:rPr>
              <a:t>클릭 한 번으로 관리자가 직접 컨트롤할 수 있는 플랫폼</a:t>
            </a:r>
          </a:p>
          <a:p>
            <a:pPr marL="228600" indent="-228600">
              <a:lnSpc>
                <a:spcPct val="150000"/>
              </a:lnSpc>
              <a:buAutoNum type="arabicPeriod"/>
              <a:defRPr/>
            </a:pPr>
            <a:r>
              <a:rPr lang="ko-KR" altLang="en-US" sz="1000" dirty="0">
                <a:solidFill>
                  <a:schemeClr val="bg1"/>
                </a:solidFill>
                <a:latin typeface="+mn-ea"/>
                <a:ea typeface="+mn-ea"/>
              </a:rPr>
              <a:t>자체적으로 제공되는 손쉬운 </a:t>
            </a:r>
            <a:r>
              <a:rPr lang="ko-KR" altLang="en-US" sz="1000" dirty="0" err="1">
                <a:solidFill>
                  <a:schemeClr val="bg1"/>
                </a:solidFill>
                <a:latin typeface="+mn-ea"/>
                <a:ea typeface="+mn-ea"/>
              </a:rPr>
              <a:t>세팅을</a:t>
            </a:r>
            <a:r>
              <a:rPr lang="ko-KR" altLang="en-US" sz="1000" dirty="0">
                <a:solidFill>
                  <a:schemeClr val="bg1"/>
                </a:solidFill>
                <a:latin typeface="+mn-ea"/>
                <a:ea typeface="+mn-ea"/>
              </a:rPr>
              <a:t> 통해 번거로움을 감축할 수 있다</a:t>
            </a:r>
            <a:r>
              <a:rPr lang="en-US" altLang="ko-KR" sz="1000" dirty="0">
                <a:solidFill>
                  <a:schemeClr val="bg1"/>
                </a:solidFill>
                <a:latin typeface="+mn-ea"/>
                <a:ea typeface="+mn-ea"/>
              </a:rPr>
              <a:t>.</a:t>
            </a:r>
          </a:p>
          <a:p>
            <a:pPr marL="228600" indent="-228600">
              <a:lnSpc>
                <a:spcPct val="150000"/>
              </a:lnSpc>
              <a:buAutoNum type="arabicPeriod"/>
              <a:defRPr/>
            </a:pPr>
            <a:r>
              <a:rPr lang="ko-KR" altLang="en-US" sz="1000" dirty="0">
                <a:solidFill>
                  <a:schemeClr val="bg1"/>
                </a:solidFill>
                <a:latin typeface="+mn-ea"/>
                <a:ea typeface="+mn-ea"/>
              </a:rPr>
              <a:t>사이트 운영에 필요한 디자인 페이지</a:t>
            </a:r>
            <a:r>
              <a:rPr lang="en-US" altLang="ko-KR" sz="1000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sz="1000" dirty="0">
                <a:solidFill>
                  <a:schemeClr val="bg1"/>
                </a:solidFill>
                <a:latin typeface="+mn-ea"/>
                <a:ea typeface="+mn-ea"/>
              </a:rPr>
              <a:t>레이아웃 등을 자유롭게 관리할 수 있다</a:t>
            </a:r>
            <a:r>
              <a:rPr lang="en-US" altLang="ko-KR" sz="1000" dirty="0">
                <a:solidFill>
                  <a:schemeClr val="bg1"/>
                </a:solidFill>
                <a:latin typeface="+mn-ea"/>
                <a:ea typeface="+mn-ea"/>
              </a:rPr>
              <a:t>.</a:t>
            </a:r>
          </a:p>
          <a:p>
            <a:pPr marL="228600" indent="-228600">
              <a:lnSpc>
                <a:spcPct val="150000"/>
              </a:lnSpc>
              <a:buAutoNum type="arabicPeriod"/>
              <a:defRPr/>
            </a:pPr>
            <a:r>
              <a:rPr lang="ko-KR" altLang="en-US" sz="1000" dirty="0">
                <a:solidFill>
                  <a:schemeClr val="bg1"/>
                </a:solidFill>
                <a:latin typeface="+mn-ea"/>
                <a:ea typeface="+mn-ea"/>
              </a:rPr>
              <a:t>까다로운 서버 설정의 절차 없이 간편하게 자동으로 </a:t>
            </a:r>
            <a:r>
              <a:rPr lang="ko-KR" altLang="en-US" sz="1000" dirty="0" err="1">
                <a:solidFill>
                  <a:schemeClr val="bg1"/>
                </a:solidFill>
                <a:latin typeface="+mn-ea"/>
                <a:ea typeface="+mn-ea"/>
              </a:rPr>
              <a:t>세팅</a:t>
            </a:r>
            <a:r>
              <a:rPr lang="ko-KR" altLang="en-US" sz="1000" dirty="0">
                <a:solidFill>
                  <a:schemeClr val="bg1"/>
                </a:solidFill>
                <a:latin typeface="+mn-ea"/>
                <a:ea typeface="+mn-ea"/>
              </a:rPr>
              <a:t> 해 주는 맞춤형 프로세스</a:t>
            </a:r>
          </a:p>
          <a:p>
            <a:pPr marL="228600" indent="-228600">
              <a:lnSpc>
                <a:spcPct val="150000"/>
              </a:lnSpc>
              <a:buAutoNum type="arabicPeriod"/>
              <a:defRPr/>
            </a:pPr>
            <a:r>
              <a:rPr lang="ko-KR" altLang="en-US" sz="1000" dirty="0">
                <a:solidFill>
                  <a:schemeClr val="bg1"/>
                </a:solidFill>
                <a:latin typeface="+mn-ea"/>
                <a:ea typeface="+mn-ea"/>
              </a:rPr>
              <a:t>관리자 모드를 통하여 </a:t>
            </a:r>
            <a:r>
              <a:rPr lang="ko-KR" altLang="en-US" sz="1000" dirty="0" err="1">
                <a:solidFill>
                  <a:schemeClr val="bg1"/>
                </a:solidFill>
                <a:latin typeface="+mn-ea"/>
                <a:ea typeface="+mn-ea"/>
              </a:rPr>
              <a:t>씨노우의</a:t>
            </a:r>
            <a:r>
              <a:rPr lang="ko-KR" altLang="en-US" sz="1000" dirty="0">
                <a:solidFill>
                  <a:schemeClr val="bg1"/>
                </a:solidFill>
                <a:latin typeface="+mn-ea"/>
                <a:ea typeface="+mn-ea"/>
              </a:rPr>
              <a:t> 고객지원 서비스를 이용이 가능하여 한층 더 원활한 커뮤니케이션과 업무가 가능하다</a:t>
            </a:r>
            <a:r>
              <a:rPr lang="en-US" altLang="ko-KR" sz="1000" dirty="0">
                <a:solidFill>
                  <a:schemeClr val="bg1"/>
                </a:solidFill>
                <a:latin typeface="+mn-ea"/>
                <a:ea typeface="+mn-ea"/>
              </a:rPr>
              <a:t>.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628146"/>
            <a:ext cx="2738164" cy="183641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모서리가 둥근 직사각형 2"/>
          <p:cNvSpPr/>
          <p:nvPr/>
        </p:nvSpPr>
        <p:spPr>
          <a:xfrm>
            <a:off x="884055" y="3501008"/>
            <a:ext cx="3044688" cy="2088232"/>
          </a:xfrm>
          <a:prstGeom prst="roundRect">
            <a:avLst>
              <a:gd name="adj" fmla="val 4687"/>
            </a:avLst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dirty="0"/>
          </a:p>
        </p:txBody>
      </p:sp>
      <p:sp>
        <p:nvSpPr>
          <p:cNvPr id="12" name="직사각형 11"/>
          <p:cNvSpPr/>
          <p:nvPr/>
        </p:nvSpPr>
        <p:spPr>
          <a:xfrm>
            <a:off x="2180199" y="5589240"/>
            <a:ext cx="576064" cy="14401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dirty="0"/>
          </a:p>
        </p:txBody>
      </p:sp>
      <p:sp>
        <p:nvSpPr>
          <p:cNvPr id="15" name="양쪽 모서리가 둥근 사각형 14"/>
          <p:cNvSpPr/>
          <p:nvPr/>
        </p:nvSpPr>
        <p:spPr>
          <a:xfrm>
            <a:off x="1658891" y="5733256"/>
            <a:ext cx="1656184" cy="144016"/>
          </a:xfrm>
          <a:prstGeom prst="round2Same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dirty="0"/>
          </a:p>
        </p:txBody>
      </p:sp>
      <p:sp>
        <p:nvSpPr>
          <p:cNvPr id="52" name="모서리가 둥근 직사각형 51"/>
          <p:cNvSpPr/>
          <p:nvPr/>
        </p:nvSpPr>
        <p:spPr>
          <a:xfrm>
            <a:off x="5047310" y="3501008"/>
            <a:ext cx="3044688" cy="2088232"/>
          </a:xfrm>
          <a:prstGeom prst="roundRect">
            <a:avLst>
              <a:gd name="adj" fmla="val 4687"/>
            </a:avLst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dirty="0"/>
          </a:p>
        </p:txBody>
      </p:sp>
      <p:sp>
        <p:nvSpPr>
          <p:cNvPr id="53" name="직사각형 52"/>
          <p:cNvSpPr/>
          <p:nvPr/>
        </p:nvSpPr>
        <p:spPr>
          <a:xfrm>
            <a:off x="6343454" y="5589240"/>
            <a:ext cx="576064" cy="14401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dirty="0"/>
          </a:p>
        </p:txBody>
      </p:sp>
      <p:sp>
        <p:nvSpPr>
          <p:cNvPr id="54" name="양쪽 모서리가 둥근 사각형 53"/>
          <p:cNvSpPr/>
          <p:nvPr/>
        </p:nvSpPr>
        <p:spPr>
          <a:xfrm>
            <a:off x="5822146" y="5733256"/>
            <a:ext cx="1656184" cy="144016"/>
          </a:xfrm>
          <a:prstGeom prst="round2Same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dirty="0"/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84"/>
          <a:stretch/>
        </p:blipFill>
        <p:spPr>
          <a:xfrm>
            <a:off x="5201502" y="3603507"/>
            <a:ext cx="2736304" cy="186105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7" name="직사각형 2"/>
          <p:cNvSpPr>
            <a:spLocks noChangeArrowheads="1"/>
          </p:cNvSpPr>
          <p:nvPr/>
        </p:nvSpPr>
        <p:spPr bwMode="auto">
          <a:xfrm>
            <a:off x="1637435" y="6001452"/>
            <a:ext cx="2144703" cy="253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ko-KR" sz="800" dirty="0">
                <a:solidFill>
                  <a:schemeClr val="bg1"/>
                </a:solidFill>
                <a:latin typeface="+mn-ea"/>
                <a:ea typeface="+mn-ea"/>
              </a:rPr>
              <a:t>[</a:t>
            </a:r>
            <a:r>
              <a:rPr lang="ko-KR" altLang="en-US" sz="800" dirty="0">
                <a:solidFill>
                  <a:schemeClr val="bg1"/>
                </a:solidFill>
                <a:latin typeface="+mn-ea"/>
                <a:ea typeface="+mn-ea"/>
              </a:rPr>
              <a:t>플랫폼 관리자 메인 화면 </a:t>
            </a:r>
            <a:r>
              <a:rPr lang="en-US" altLang="ko-KR" sz="800" dirty="0">
                <a:solidFill>
                  <a:schemeClr val="bg1"/>
                </a:solidFill>
                <a:latin typeface="+mn-ea"/>
                <a:ea typeface="+mn-ea"/>
              </a:rPr>
              <a:t>PC</a:t>
            </a:r>
            <a:r>
              <a:rPr lang="ko-KR" altLang="en-US" sz="800" dirty="0">
                <a:solidFill>
                  <a:schemeClr val="bg1"/>
                </a:solidFill>
                <a:latin typeface="+mn-ea"/>
                <a:ea typeface="+mn-ea"/>
              </a:rPr>
              <a:t>버전</a:t>
            </a:r>
            <a:r>
              <a:rPr lang="en-US" altLang="ko-KR" sz="800" dirty="0">
                <a:solidFill>
                  <a:schemeClr val="bg1"/>
                </a:solidFill>
                <a:latin typeface="+mn-ea"/>
                <a:ea typeface="+mn-ea"/>
              </a:rPr>
              <a:t>]</a:t>
            </a:r>
          </a:p>
        </p:txBody>
      </p:sp>
      <p:sp>
        <p:nvSpPr>
          <p:cNvPr id="58" name="직사각형 2"/>
          <p:cNvSpPr>
            <a:spLocks noChangeArrowheads="1"/>
          </p:cNvSpPr>
          <p:nvPr/>
        </p:nvSpPr>
        <p:spPr bwMode="auto">
          <a:xfrm>
            <a:off x="5883681" y="6001452"/>
            <a:ext cx="2144703" cy="253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ko-KR" sz="800" dirty="0">
                <a:solidFill>
                  <a:schemeClr val="bg1"/>
                </a:solidFill>
                <a:latin typeface="+mn-ea"/>
                <a:ea typeface="+mn-ea"/>
              </a:rPr>
              <a:t>[</a:t>
            </a:r>
            <a:r>
              <a:rPr lang="ko-KR" altLang="en-US" sz="800" dirty="0">
                <a:solidFill>
                  <a:schemeClr val="bg1"/>
                </a:solidFill>
                <a:latin typeface="+mn-ea"/>
                <a:ea typeface="+mn-ea"/>
              </a:rPr>
              <a:t>관리자 전용 고객지원 센터 화면</a:t>
            </a:r>
            <a:r>
              <a:rPr lang="en-US" altLang="ko-KR" sz="800" dirty="0">
                <a:solidFill>
                  <a:schemeClr val="bg1"/>
                </a:solidFill>
                <a:latin typeface="+mn-ea"/>
                <a:ea typeface="+mn-ea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92086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d드라이브백업\상일데이터\바탕화면\트레이딩자료2\02.제안서\제안서템플릿\mock-up_jpg\IMG_36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0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0" y="-16818"/>
            <a:ext cx="9142140" cy="6874818"/>
          </a:xfrm>
          <a:prstGeom prst="rect">
            <a:avLst/>
          </a:prstGeom>
          <a:solidFill>
            <a:schemeClr val="tx2">
              <a:lumMod val="5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9551" y="620688"/>
            <a:ext cx="70167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>
                <a:solidFill>
                  <a:schemeClr val="bg1"/>
                </a:solidFill>
              </a:rPr>
              <a:t>B9X </a:t>
            </a:r>
            <a:r>
              <a:rPr lang="ko-KR" altLang="en-US" sz="3000" dirty="0">
                <a:solidFill>
                  <a:schemeClr val="bg1"/>
                </a:solidFill>
              </a:rPr>
              <a:t>금융시스템 구성 </a:t>
            </a:r>
            <a:r>
              <a:rPr lang="en-US" altLang="ko-KR" sz="3000" dirty="0">
                <a:solidFill>
                  <a:schemeClr val="bg1"/>
                </a:solidFill>
              </a:rPr>
              <a:t>– </a:t>
            </a:r>
            <a:r>
              <a:rPr lang="ko-KR" altLang="en-US" sz="2000" dirty="0">
                <a:solidFill>
                  <a:schemeClr val="bg1"/>
                </a:solidFill>
              </a:rPr>
              <a:t>관리자 메뉴</a:t>
            </a:r>
          </a:p>
        </p:txBody>
      </p:sp>
      <p:cxnSp>
        <p:nvCxnSpPr>
          <p:cNvPr id="8" name="직선 연결선 7"/>
          <p:cNvCxnSpPr/>
          <p:nvPr/>
        </p:nvCxnSpPr>
        <p:spPr>
          <a:xfrm>
            <a:off x="611560" y="1314099"/>
            <a:ext cx="78488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611560" y="1295049"/>
            <a:ext cx="864096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2"/>
          <p:cNvSpPr>
            <a:spLocks noChangeArrowheads="1"/>
          </p:cNvSpPr>
          <p:nvPr/>
        </p:nvSpPr>
        <p:spPr bwMode="auto">
          <a:xfrm>
            <a:off x="611560" y="1556792"/>
            <a:ext cx="784887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ko-KR" altLang="en-US" sz="1400" dirty="0">
                <a:solidFill>
                  <a:schemeClr val="bg1"/>
                </a:solidFill>
                <a:latin typeface="+mn-ea"/>
                <a:ea typeface="+mn-ea"/>
              </a:rPr>
              <a:t>관리자 모드의 </a:t>
            </a:r>
            <a:r>
              <a:rPr lang="ko-KR" altLang="en-US" sz="1400" dirty="0">
                <a:solidFill>
                  <a:srgbClr val="FFFF00"/>
                </a:solidFill>
                <a:latin typeface="+mn-ea"/>
                <a:ea typeface="+mn-ea"/>
              </a:rPr>
              <a:t>약 </a:t>
            </a:r>
            <a:r>
              <a:rPr lang="en-US" altLang="ko-KR" sz="1400" dirty="0">
                <a:solidFill>
                  <a:srgbClr val="FFFF00"/>
                </a:solidFill>
                <a:latin typeface="+mn-ea"/>
                <a:ea typeface="+mn-ea"/>
              </a:rPr>
              <a:t>50</a:t>
            </a:r>
            <a:r>
              <a:rPr lang="ko-KR" altLang="en-US" sz="1400" dirty="0">
                <a:solidFill>
                  <a:srgbClr val="FFFF00"/>
                </a:solidFill>
                <a:latin typeface="+mn-ea"/>
                <a:ea typeface="+mn-ea"/>
              </a:rPr>
              <a:t>가지 </a:t>
            </a:r>
            <a:r>
              <a:rPr lang="ko-KR" altLang="en-US" sz="1400" dirty="0">
                <a:solidFill>
                  <a:schemeClr val="bg1"/>
                </a:solidFill>
                <a:latin typeface="+mn-ea"/>
                <a:ea typeface="+mn-ea"/>
              </a:rPr>
              <a:t>이상의 필수 기능</a:t>
            </a:r>
            <a:r>
              <a:rPr lang="en-US" altLang="ko-KR" sz="1400" dirty="0">
                <a:solidFill>
                  <a:schemeClr val="bg1"/>
                </a:solidFill>
                <a:latin typeface="+mn-ea"/>
                <a:ea typeface="+mn-ea"/>
              </a:rPr>
              <a:t>/</a:t>
            </a:r>
            <a:r>
              <a:rPr lang="ko-KR" altLang="en-US" sz="1400" dirty="0">
                <a:solidFill>
                  <a:schemeClr val="bg1"/>
                </a:solidFill>
                <a:latin typeface="+mn-ea"/>
                <a:ea typeface="+mn-ea"/>
              </a:rPr>
              <a:t>메뉴 구조도</a:t>
            </a:r>
            <a:endParaRPr lang="en-US" altLang="ko-KR" sz="14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679591" y="2345244"/>
            <a:ext cx="1383044" cy="1368152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endParaRPr lang="en-US" altLang="ko-KR" sz="1000" dirty="0">
              <a:latin typeface="+mn-ea"/>
            </a:endParaRPr>
          </a:p>
          <a:p>
            <a:pPr algn="ctr">
              <a:defRPr/>
            </a:pPr>
            <a:endParaRPr lang="en-US" altLang="ko-KR" sz="1000" dirty="0">
              <a:latin typeface="+mn-ea"/>
            </a:endParaRPr>
          </a:p>
          <a:p>
            <a:pPr algn="ctr">
              <a:defRPr/>
            </a:pPr>
            <a:r>
              <a:rPr lang="ko-KR" altLang="en-US" sz="1000" dirty="0">
                <a:latin typeface="+mn-ea"/>
              </a:rPr>
              <a:t>회원목록</a:t>
            </a:r>
            <a:endParaRPr lang="en-US" altLang="ko-KR" sz="1000" dirty="0">
              <a:latin typeface="+mn-ea"/>
            </a:endParaRPr>
          </a:p>
          <a:p>
            <a:pPr algn="ctr">
              <a:defRPr/>
            </a:pPr>
            <a:r>
              <a:rPr lang="ko-KR" altLang="en-US" sz="1000" dirty="0">
                <a:latin typeface="+mn-ea"/>
              </a:rPr>
              <a:t>회원등급</a:t>
            </a:r>
            <a:endParaRPr lang="en-US" altLang="ko-KR" sz="1000" dirty="0">
              <a:latin typeface="+mn-ea"/>
            </a:endParaRPr>
          </a:p>
          <a:p>
            <a:pPr algn="ctr">
              <a:defRPr/>
            </a:pPr>
            <a:r>
              <a:rPr lang="ko-KR" altLang="en-US" sz="1000" dirty="0">
                <a:latin typeface="+mn-ea"/>
              </a:rPr>
              <a:t>탈퇴회원</a:t>
            </a:r>
            <a:r>
              <a:rPr lang="en-US" altLang="ko-KR" sz="1000" dirty="0">
                <a:latin typeface="+mn-ea"/>
              </a:rPr>
              <a:t>&amp;</a:t>
            </a:r>
            <a:r>
              <a:rPr lang="ko-KR" altLang="en-US" sz="1000" dirty="0">
                <a:latin typeface="+mn-ea"/>
              </a:rPr>
              <a:t>복구</a:t>
            </a:r>
            <a:endParaRPr lang="en-US" altLang="ko-KR" sz="1000" dirty="0">
              <a:latin typeface="+mn-ea"/>
            </a:endParaRPr>
          </a:p>
          <a:p>
            <a:pPr algn="ctr">
              <a:defRPr/>
            </a:pPr>
            <a:r>
              <a:rPr lang="en-US" altLang="ko-KR" sz="1000" dirty="0">
                <a:latin typeface="+mn-ea"/>
              </a:rPr>
              <a:t>e-</a:t>
            </a:r>
            <a:r>
              <a:rPr lang="ko-KR" altLang="en-US" sz="1000" dirty="0">
                <a:latin typeface="+mn-ea"/>
              </a:rPr>
              <a:t>머니 관리</a:t>
            </a:r>
            <a:endParaRPr lang="en-US" altLang="ko-KR" sz="1000" dirty="0">
              <a:latin typeface="+mn-ea"/>
            </a:endParaRPr>
          </a:p>
          <a:p>
            <a:pPr algn="ctr">
              <a:defRPr/>
            </a:pPr>
            <a:r>
              <a:rPr lang="ko-KR" altLang="en-US" sz="1000" dirty="0">
                <a:latin typeface="+mn-ea"/>
              </a:rPr>
              <a:t>로그분석</a:t>
            </a:r>
          </a:p>
        </p:txBody>
      </p:sp>
      <p:sp>
        <p:nvSpPr>
          <p:cNvPr id="20" name="모서리가 둥근 직사각형 19"/>
          <p:cNvSpPr/>
          <p:nvPr/>
        </p:nvSpPr>
        <p:spPr>
          <a:xfrm>
            <a:off x="664369" y="2313494"/>
            <a:ext cx="1416465" cy="3397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200" b="1" dirty="0">
                <a:solidFill>
                  <a:schemeClr val="tx1"/>
                </a:solidFill>
              </a:rPr>
              <a:t>회원관리</a:t>
            </a:r>
          </a:p>
        </p:txBody>
      </p:sp>
      <p:sp>
        <p:nvSpPr>
          <p:cNvPr id="21" name="모서리가 둥근 직사각형 20"/>
          <p:cNvSpPr/>
          <p:nvPr/>
        </p:nvSpPr>
        <p:spPr>
          <a:xfrm>
            <a:off x="2264767" y="2345244"/>
            <a:ext cx="1383044" cy="1587812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endParaRPr lang="ko-KR" altLang="en-US" sz="1000" dirty="0">
              <a:latin typeface="+mn-ea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2249545" y="2313494"/>
            <a:ext cx="1416465" cy="3397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200" b="1" dirty="0">
                <a:solidFill>
                  <a:schemeClr val="tx1"/>
                </a:solidFill>
              </a:rPr>
              <a:t>게시판 관리</a:t>
            </a:r>
          </a:p>
        </p:txBody>
      </p:sp>
      <p:sp>
        <p:nvSpPr>
          <p:cNvPr id="23" name="모서리가 둥근 직사각형 22"/>
          <p:cNvSpPr/>
          <p:nvPr/>
        </p:nvSpPr>
        <p:spPr>
          <a:xfrm>
            <a:off x="3868142" y="2345244"/>
            <a:ext cx="1383044" cy="1083756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endParaRPr lang="en-US" altLang="ko-KR" sz="1000" dirty="0">
              <a:latin typeface="+mn-ea"/>
            </a:endParaRPr>
          </a:p>
          <a:p>
            <a:pPr algn="ctr">
              <a:defRPr/>
            </a:pPr>
            <a:endParaRPr lang="en-US" altLang="ko-KR" sz="1000" dirty="0">
              <a:latin typeface="+mn-ea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3852920" y="2313494"/>
            <a:ext cx="1416465" cy="3397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200" b="1" dirty="0">
                <a:solidFill>
                  <a:schemeClr val="tx1"/>
                </a:solidFill>
              </a:rPr>
              <a:t>플러그인</a:t>
            </a:r>
            <a:r>
              <a:rPr lang="en-US" altLang="ko-KR" sz="1200" b="1" dirty="0">
                <a:solidFill>
                  <a:schemeClr val="tx1"/>
                </a:solidFill>
              </a:rPr>
              <a:t>/</a:t>
            </a:r>
            <a:r>
              <a:rPr lang="ko-KR" altLang="en-US" sz="1200" b="1" dirty="0" err="1">
                <a:solidFill>
                  <a:schemeClr val="tx1"/>
                </a:solidFill>
              </a:rPr>
              <a:t>위젯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5500452" y="2345244"/>
            <a:ext cx="1383044" cy="795724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endParaRPr lang="en-US" altLang="ko-KR" sz="1000" dirty="0">
              <a:latin typeface="+mn-ea"/>
            </a:endParaRPr>
          </a:p>
          <a:p>
            <a:pPr algn="ctr">
              <a:defRPr/>
            </a:pPr>
            <a:endParaRPr lang="en-US" altLang="ko-KR" sz="1000" dirty="0">
              <a:latin typeface="+mn-ea"/>
            </a:endParaRPr>
          </a:p>
        </p:txBody>
      </p:sp>
      <p:sp>
        <p:nvSpPr>
          <p:cNvPr id="26" name="모서리가 둥근 직사각형 25"/>
          <p:cNvSpPr/>
          <p:nvPr/>
        </p:nvSpPr>
        <p:spPr>
          <a:xfrm>
            <a:off x="5485230" y="2313494"/>
            <a:ext cx="1416465" cy="3397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200" b="1" dirty="0">
                <a:solidFill>
                  <a:schemeClr val="tx1"/>
                </a:solidFill>
              </a:rPr>
              <a:t>팝업관리</a:t>
            </a:r>
          </a:p>
        </p:txBody>
      </p:sp>
      <p:sp>
        <p:nvSpPr>
          <p:cNvPr id="27" name="모서리가 둥근 직사각형 26"/>
          <p:cNvSpPr/>
          <p:nvPr/>
        </p:nvSpPr>
        <p:spPr>
          <a:xfrm>
            <a:off x="7131197" y="2345244"/>
            <a:ext cx="1383044" cy="973794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endParaRPr lang="en-US" altLang="ko-KR" sz="1000" dirty="0">
              <a:latin typeface="+mn-ea"/>
            </a:endParaRPr>
          </a:p>
          <a:p>
            <a:pPr algn="ctr">
              <a:defRPr/>
            </a:pPr>
            <a:endParaRPr lang="en-US" altLang="ko-KR" sz="1000" dirty="0">
              <a:latin typeface="+mn-ea"/>
            </a:endParaRPr>
          </a:p>
        </p:txBody>
      </p:sp>
      <p:sp>
        <p:nvSpPr>
          <p:cNvPr id="28" name="모서리가 둥근 직사각형 27"/>
          <p:cNvSpPr/>
          <p:nvPr/>
        </p:nvSpPr>
        <p:spPr>
          <a:xfrm>
            <a:off x="7115975" y="2313494"/>
            <a:ext cx="1416465" cy="3397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200" b="1" dirty="0">
                <a:solidFill>
                  <a:schemeClr val="tx1"/>
                </a:solidFill>
              </a:rPr>
              <a:t>대출관리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36282" y="2765040"/>
            <a:ext cx="14563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ko-KR" altLang="en-US" sz="1000" dirty="0">
                <a:solidFill>
                  <a:schemeClr val="bg1"/>
                </a:solidFill>
                <a:latin typeface="+mn-ea"/>
              </a:rPr>
              <a:t>게시판관리</a:t>
            </a:r>
            <a:endParaRPr lang="en-US" altLang="ko-KR" sz="1000" dirty="0">
              <a:solidFill>
                <a:schemeClr val="bg1"/>
              </a:solidFill>
              <a:latin typeface="+mn-ea"/>
            </a:endParaRPr>
          </a:p>
          <a:p>
            <a:pPr algn="ctr">
              <a:defRPr/>
            </a:pPr>
            <a:r>
              <a:rPr lang="en-US" altLang="ko-KR" sz="1000" dirty="0">
                <a:solidFill>
                  <a:schemeClr val="bg1"/>
                </a:solidFill>
                <a:latin typeface="+mn-ea"/>
              </a:rPr>
              <a:t>FAQ</a:t>
            </a:r>
          </a:p>
          <a:p>
            <a:pPr algn="ctr">
              <a:defRPr/>
            </a:pPr>
            <a:r>
              <a:rPr lang="ko-KR" altLang="en-US" sz="1000" dirty="0">
                <a:solidFill>
                  <a:schemeClr val="bg1"/>
                </a:solidFill>
                <a:latin typeface="+mn-ea"/>
              </a:rPr>
              <a:t>공지사항</a:t>
            </a:r>
            <a:endParaRPr lang="en-US" altLang="ko-KR" sz="1000" dirty="0">
              <a:solidFill>
                <a:schemeClr val="bg1"/>
              </a:solidFill>
              <a:latin typeface="+mn-ea"/>
            </a:endParaRPr>
          </a:p>
          <a:p>
            <a:pPr algn="ctr">
              <a:defRPr/>
            </a:pPr>
            <a:r>
              <a:rPr lang="ko-KR" altLang="en-US" sz="1000" dirty="0">
                <a:solidFill>
                  <a:schemeClr val="bg1"/>
                </a:solidFill>
                <a:latin typeface="+mn-ea"/>
              </a:rPr>
              <a:t>보도자료</a:t>
            </a:r>
            <a:endParaRPr lang="en-US" altLang="ko-KR" sz="1000" dirty="0">
              <a:solidFill>
                <a:schemeClr val="bg1"/>
              </a:solidFill>
              <a:latin typeface="+mn-ea"/>
            </a:endParaRPr>
          </a:p>
          <a:p>
            <a:pPr algn="ctr">
              <a:defRPr/>
            </a:pPr>
            <a:r>
              <a:rPr lang="ko-KR" altLang="en-US" sz="1000" dirty="0" err="1">
                <a:solidFill>
                  <a:schemeClr val="bg1"/>
                </a:solidFill>
                <a:latin typeface="+mn-ea"/>
              </a:rPr>
              <a:t>질문과답변</a:t>
            </a:r>
            <a:endParaRPr lang="ko-KR" altLang="en-US" sz="1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52993" y="2765040"/>
            <a:ext cx="14563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ko-KR" altLang="en-US" sz="1000" dirty="0" err="1">
                <a:solidFill>
                  <a:schemeClr val="bg1"/>
                </a:solidFill>
                <a:latin typeface="+mn-ea"/>
              </a:rPr>
              <a:t>소셜네트워크</a:t>
            </a:r>
            <a:r>
              <a:rPr lang="en-US" altLang="ko-KR" sz="1000" dirty="0">
                <a:solidFill>
                  <a:schemeClr val="bg1"/>
                </a:solidFill>
                <a:latin typeface="+mn-ea"/>
              </a:rPr>
              <a:t>(SNS)</a:t>
            </a:r>
          </a:p>
          <a:p>
            <a:pPr algn="ctr">
              <a:defRPr/>
            </a:pPr>
            <a:r>
              <a:rPr lang="ko-KR" altLang="en-US" sz="1000" dirty="0" err="1">
                <a:solidFill>
                  <a:schemeClr val="bg1"/>
                </a:solidFill>
                <a:latin typeface="+mn-ea"/>
              </a:rPr>
              <a:t>네이버</a:t>
            </a:r>
            <a:r>
              <a:rPr lang="ko-KR" altLang="en-US" sz="1000" dirty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1000" dirty="0" err="1">
                <a:solidFill>
                  <a:schemeClr val="bg1"/>
                </a:solidFill>
                <a:latin typeface="+mn-ea"/>
              </a:rPr>
              <a:t>애널리틱스</a:t>
            </a:r>
            <a:endParaRPr lang="en-US" altLang="ko-KR" sz="1000" dirty="0">
              <a:solidFill>
                <a:schemeClr val="bg1"/>
              </a:solidFill>
              <a:latin typeface="+mn-ea"/>
            </a:endParaRPr>
          </a:p>
          <a:p>
            <a:pPr algn="ctr">
              <a:defRPr/>
            </a:pPr>
            <a:r>
              <a:rPr lang="ko-KR" altLang="en-US" sz="1000" dirty="0" err="1">
                <a:solidFill>
                  <a:schemeClr val="bg1"/>
                </a:solidFill>
                <a:latin typeface="+mn-ea"/>
              </a:rPr>
              <a:t>최신글</a:t>
            </a:r>
            <a:endParaRPr lang="ko-KR" altLang="en-US" sz="1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80688" y="2765040"/>
            <a:ext cx="14563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ko-KR" altLang="en-US" sz="1000" dirty="0">
                <a:solidFill>
                  <a:schemeClr val="bg1"/>
                </a:solidFill>
                <a:latin typeface="+mn-ea"/>
              </a:rPr>
              <a:t>팝업관리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091337" y="2765040"/>
            <a:ext cx="1456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ko-KR" altLang="en-US" sz="1000" dirty="0">
                <a:solidFill>
                  <a:schemeClr val="bg1"/>
                </a:solidFill>
                <a:latin typeface="+mn-ea"/>
              </a:rPr>
              <a:t>대출 현황</a:t>
            </a:r>
            <a:endParaRPr lang="en-US" altLang="ko-KR" sz="1000" dirty="0">
              <a:solidFill>
                <a:schemeClr val="bg1"/>
              </a:solidFill>
              <a:latin typeface="+mn-ea"/>
            </a:endParaRPr>
          </a:p>
          <a:p>
            <a:pPr algn="ctr">
              <a:defRPr/>
            </a:pPr>
            <a:r>
              <a:rPr lang="ko-KR" altLang="en-US" sz="1000" dirty="0">
                <a:solidFill>
                  <a:schemeClr val="bg1"/>
                </a:solidFill>
                <a:latin typeface="+mn-ea"/>
              </a:rPr>
              <a:t>투자진행 설정</a:t>
            </a:r>
          </a:p>
        </p:txBody>
      </p:sp>
      <p:sp>
        <p:nvSpPr>
          <p:cNvPr id="34" name="모서리가 둥근 직사각형 33"/>
          <p:cNvSpPr/>
          <p:nvPr/>
        </p:nvSpPr>
        <p:spPr>
          <a:xfrm>
            <a:off x="679591" y="3964806"/>
            <a:ext cx="1383044" cy="1852345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endParaRPr lang="ko-KR" altLang="en-US" sz="1000" dirty="0">
              <a:latin typeface="+mn-ea"/>
            </a:endParaRPr>
          </a:p>
        </p:txBody>
      </p:sp>
      <p:sp>
        <p:nvSpPr>
          <p:cNvPr id="36" name="모서리가 둥근 직사각형 35"/>
          <p:cNvSpPr/>
          <p:nvPr/>
        </p:nvSpPr>
        <p:spPr>
          <a:xfrm>
            <a:off x="664369" y="3933056"/>
            <a:ext cx="1416465" cy="3397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200" b="1" dirty="0">
                <a:solidFill>
                  <a:schemeClr val="tx1"/>
                </a:solidFill>
              </a:rPr>
              <a:t>투자관리</a:t>
            </a:r>
          </a:p>
        </p:txBody>
      </p:sp>
      <p:sp>
        <p:nvSpPr>
          <p:cNvPr id="37" name="모서리가 둥근 직사각형 36"/>
          <p:cNvSpPr/>
          <p:nvPr/>
        </p:nvSpPr>
        <p:spPr>
          <a:xfrm>
            <a:off x="2264767" y="4180829"/>
            <a:ext cx="1383044" cy="1719941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endParaRPr lang="ko-KR" altLang="en-US" sz="1000" dirty="0">
              <a:latin typeface="+mn-ea"/>
            </a:endParaRPr>
          </a:p>
        </p:txBody>
      </p:sp>
      <p:sp>
        <p:nvSpPr>
          <p:cNvPr id="38" name="모서리가 둥근 직사각형 37"/>
          <p:cNvSpPr/>
          <p:nvPr/>
        </p:nvSpPr>
        <p:spPr>
          <a:xfrm>
            <a:off x="2249545" y="4149080"/>
            <a:ext cx="1416465" cy="3397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200" b="1" dirty="0">
                <a:solidFill>
                  <a:schemeClr val="tx1"/>
                </a:solidFill>
              </a:rPr>
              <a:t>회계관리</a:t>
            </a:r>
          </a:p>
        </p:txBody>
      </p:sp>
      <p:sp>
        <p:nvSpPr>
          <p:cNvPr id="39" name="모서리가 둥근 직사각형 38"/>
          <p:cNvSpPr/>
          <p:nvPr/>
        </p:nvSpPr>
        <p:spPr>
          <a:xfrm>
            <a:off x="3868142" y="3667647"/>
            <a:ext cx="1383044" cy="1535485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endParaRPr lang="en-US" altLang="ko-KR" sz="1000" dirty="0">
              <a:latin typeface="+mn-ea"/>
            </a:endParaRPr>
          </a:p>
          <a:p>
            <a:pPr algn="ctr">
              <a:defRPr/>
            </a:pPr>
            <a:endParaRPr lang="en-US" altLang="ko-KR" sz="1000" dirty="0">
              <a:latin typeface="+mn-ea"/>
            </a:endParaRPr>
          </a:p>
        </p:txBody>
      </p:sp>
      <p:sp>
        <p:nvSpPr>
          <p:cNvPr id="40" name="모서리가 둥근 직사각형 39"/>
          <p:cNvSpPr/>
          <p:nvPr/>
        </p:nvSpPr>
        <p:spPr>
          <a:xfrm>
            <a:off x="3852920" y="3635898"/>
            <a:ext cx="1416465" cy="3397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200" b="1" dirty="0">
                <a:solidFill>
                  <a:schemeClr val="tx1"/>
                </a:solidFill>
              </a:rPr>
              <a:t>디자인관리</a:t>
            </a:r>
          </a:p>
        </p:txBody>
      </p:sp>
      <p:sp>
        <p:nvSpPr>
          <p:cNvPr id="41" name="모서리가 둥근 직사각형 40"/>
          <p:cNvSpPr/>
          <p:nvPr/>
        </p:nvSpPr>
        <p:spPr>
          <a:xfrm>
            <a:off x="5500452" y="3384749"/>
            <a:ext cx="1383044" cy="888031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endParaRPr lang="en-US" altLang="ko-KR" sz="1000" dirty="0">
              <a:latin typeface="+mn-ea"/>
            </a:endParaRPr>
          </a:p>
          <a:p>
            <a:pPr algn="ctr">
              <a:defRPr/>
            </a:pPr>
            <a:endParaRPr lang="en-US" altLang="ko-KR" sz="1000" dirty="0">
              <a:latin typeface="+mn-ea"/>
            </a:endParaRPr>
          </a:p>
        </p:txBody>
      </p:sp>
      <p:sp>
        <p:nvSpPr>
          <p:cNvPr id="42" name="모서리가 둥근 직사각형 41"/>
          <p:cNvSpPr/>
          <p:nvPr/>
        </p:nvSpPr>
        <p:spPr>
          <a:xfrm>
            <a:off x="5485230" y="3353000"/>
            <a:ext cx="1416465" cy="3397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200" b="1" dirty="0">
                <a:solidFill>
                  <a:schemeClr val="tx1"/>
                </a:solidFill>
              </a:rPr>
              <a:t>나의 서비스관리</a:t>
            </a:r>
          </a:p>
        </p:txBody>
      </p:sp>
      <p:sp>
        <p:nvSpPr>
          <p:cNvPr id="43" name="모서리가 둥근 직사각형 42"/>
          <p:cNvSpPr/>
          <p:nvPr/>
        </p:nvSpPr>
        <p:spPr>
          <a:xfrm>
            <a:off x="7131197" y="3563870"/>
            <a:ext cx="1383044" cy="1737338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endParaRPr lang="en-US" altLang="ko-KR" sz="1000" dirty="0">
              <a:latin typeface="+mn-ea"/>
            </a:endParaRPr>
          </a:p>
          <a:p>
            <a:pPr algn="ctr">
              <a:defRPr/>
            </a:pPr>
            <a:endParaRPr lang="en-US" altLang="ko-KR" sz="1000" dirty="0">
              <a:latin typeface="+mn-ea"/>
            </a:endParaRPr>
          </a:p>
        </p:txBody>
      </p:sp>
      <p:sp>
        <p:nvSpPr>
          <p:cNvPr id="44" name="모서리가 둥근 직사각형 43"/>
          <p:cNvSpPr/>
          <p:nvPr/>
        </p:nvSpPr>
        <p:spPr>
          <a:xfrm>
            <a:off x="7115975" y="3532120"/>
            <a:ext cx="1416465" cy="3397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200" b="1" dirty="0">
                <a:solidFill>
                  <a:schemeClr val="tx1"/>
                </a:solidFill>
              </a:rPr>
              <a:t>회계관리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236282" y="4600626"/>
            <a:ext cx="145638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ko-KR" altLang="en-US" sz="1000" dirty="0">
                <a:solidFill>
                  <a:schemeClr val="bg1"/>
                </a:solidFill>
                <a:latin typeface="+mn-ea"/>
              </a:rPr>
              <a:t>전자결제거래내역</a:t>
            </a:r>
          </a:p>
          <a:p>
            <a:pPr algn="ctr">
              <a:defRPr/>
            </a:pPr>
            <a:r>
              <a:rPr lang="ko-KR" altLang="en-US" sz="1000" dirty="0">
                <a:solidFill>
                  <a:schemeClr val="bg1"/>
                </a:solidFill>
                <a:latin typeface="+mn-ea"/>
              </a:rPr>
              <a:t>원천징수내역</a:t>
            </a:r>
          </a:p>
          <a:p>
            <a:pPr algn="ctr">
              <a:defRPr/>
            </a:pPr>
            <a:r>
              <a:rPr lang="ko-KR" altLang="en-US" sz="1000" dirty="0">
                <a:solidFill>
                  <a:schemeClr val="bg1"/>
                </a:solidFill>
                <a:latin typeface="+mn-ea"/>
              </a:rPr>
              <a:t>매출현황</a:t>
            </a:r>
          </a:p>
          <a:p>
            <a:pPr algn="ctr">
              <a:defRPr/>
            </a:pPr>
            <a:r>
              <a:rPr lang="ko-KR" altLang="en-US" sz="1000" dirty="0">
                <a:solidFill>
                  <a:schemeClr val="bg1"/>
                </a:solidFill>
                <a:latin typeface="+mn-ea"/>
              </a:rPr>
              <a:t>대출자산</a:t>
            </a:r>
          </a:p>
          <a:p>
            <a:pPr algn="ctr">
              <a:defRPr/>
            </a:pPr>
            <a:r>
              <a:rPr lang="ko-KR" altLang="en-US" sz="1000" dirty="0">
                <a:solidFill>
                  <a:schemeClr val="bg1"/>
                </a:solidFill>
                <a:latin typeface="+mn-ea"/>
              </a:rPr>
              <a:t>수납처리</a:t>
            </a:r>
          </a:p>
          <a:p>
            <a:pPr algn="ctr">
              <a:defRPr/>
            </a:pPr>
            <a:r>
              <a:rPr lang="ko-KR" altLang="en-US" sz="1000" dirty="0">
                <a:solidFill>
                  <a:schemeClr val="bg1"/>
                </a:solidFill>
                <a:latin typeface="+mn-ea"/>
              </a:rPr>
              <a:t>정산완료</a:t>
            </a:r>
          </a:p>
          <a:p>
            <a:pPr algn="ctr">
              <a:defRPr/>
            </a:pPr>
            <a:r>
              <a:rPr lang="ko-KR" altLang="en-US" sz="1000" dirty="0">
                <a:solidFill>
                  <a:schemeClr val="bg1"/>
                </a:solidFill>
                <a:latin typeface="+mn-ea"/>
              </a:rPr>
              <a:t>투자결제완료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852993" y="4087444"/>
            <a:ext cx="14563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ko-KR" altLang="en-US" sz="1000" dirty="0">
                <a:solidFill>
                  <a:schemeClr val="bg1"/>
                </a:solidFill>
                <a:latin typeface="+mn-ea"/>
              </a:rPr>
              <a:t>디스플레이설정</a:t>
            </a:r>
          </a:p>
          <a:p>
            <a:pPr algn="ctr">
              <a:defRPr/>
            </a:pPr>
            <a:r>
              <a:rPr lang="en-US" altLang="ko-KR" sz="1000" dirty="0">
                <a:solidFill>
                  <a:schemeClr val="bg1"/>
                </a:solidFill>
                <a:latin typeface="+mn-ea"/>
              </a:rPr>
              <a:t>SEO</a:t>
            </a:r>
            <a:r>
              <a:rPr lang="ko-KR" altLang="en-US" sz="1000" dirty="0">
                <a:solidFill>
                  <a:schemeClr val="bg1"/>
                </a:solidFill>
                <a:latin typeface="+mn-ea"/>
              </a:rPr>
              <a:t>설정</a:t>
            </a:r>
          </a:p>
          <a:p>
            <a:pPr algn="ctr">
              <a:defRPr/>
            </a:pPr>
            <a:r>
              <a:rPr lang="ko-KR" altLang="en-US" sz="1000" dirty="0">
                <a:solidFill>
                  <a:schemeClr val="bg1"/>
                </a:solidFill>
                <a:latin typeface="+mn-ea"/>
              </a:rPr>
              <a:t>페이지보안설정</a:t>
            </a:r>
          </a:p>
          <a:p>
            <a:pPr algn="ctr">
              <a:defRPr/>
            </a:pPr>
            <a:r>
              <a:rPr lang="ko-KR" altLang="en-US" sz="1000" dirty="0">
                <a:solidFill>
                  <a:schemeClr val="bg1"/>
                </a:solidFill>
                <a:latin typeface="+mn-ea"/>
              </a:rPr>
              <a:t>로고</a:t>
            </a:r>
            <a:r>
              <a:rPr lang="en-US" altLang="ko-KR" sz="1000" dirty="0">
                <a:solidFill>
                  <a:schemeClr val="bg1"/>
                </a:solidFill>
                <a:latin typeface="+mn-ea"/>
              </a:rPr>
              <a:t>/</a:t>
            </a:r>
            <a:r>
              <a:rPr lang="ko-KR" altLang="en-US" sz="1000" dirty="0" err="1">
                <a:solidFill>
                  <a:schemeClr val="bg1"/>
                </a:solidFill>
                <a:latin typeface="+mn-ea"/>
              </a:rPr>
              <a:t>파비콘설정</a:t>
            </a:r>
            <a:endParaRPr lang="ko-KR" altLang="en-US" sz="1000" dirty="0">
              <a:solidFill>
                <a:schemeClr val="bg1"/>
              </a:solidFill>
              <a:latin typeface="+mn-ea"/>
            </a:endParaRPr>
          </a:p>
          <a:p>
            <a:pPr algn="ctr">
              <a:defRPr/>
            </a:pPr>
            <a:r>
              <a:rPr lang="ko-KR" altLang="en-US" sz="1000" dirty="0">
                <a:solidFill>
                  <a:schemeClr val="bg1"/>
                </a:solidFill>
                <a:latin typeface="+mn-ea"/>
              </a:rPr>
              <a:t>하단정보설정</a:t>
            </a:r>
          </a:p>
          <a:p>
            <a:pPr algn="ctr">
              <a:defRPr/>
            </a:pPr>
            <a:r>
              <a:rPr lang="ko-KR" altLang="en-US" sz="1000" dirty="0">
                <a:solidFill>
                  <a:schemeClr val="bg1"/>
                </a:solidFill>
                <a:latin typeface="+mn-ea"/>
              </a:rPr>
              <a:t>카테고리설정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480688" y="3804546"/>
            <a:ext cx="1456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ko-KR" altLang="en-US" sz="1000" dirty="0">
                <a:solidFill>
                  <a:schemeClr val="bg1"/>
                </a:solidFill>
                <a:latin typeface="+mn-ea"/>
              </a:rPr>
              <a:t>서비스정보</a:t>
            </a:r>
          </a:p>
          <a:p>
            <a:pPr algn="ctr">
              <a:defRPr/>
            </a:pPr>
            <a:r>
              <a:rPr lang="ko-KR" altLang="en-US" sz="1000" dirty="0">
                <a:solidFill>
                  <a:schemeClr val="bg1"/>
                </a:solidFill>
                <a:latin typeface="+mn-ea"/>
              </a:rPr>
              <a:t>유지보수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091337" y="3983666"/>
            <a:ext cx="145638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ko-KR" altLang="en-US" sz="1000" dirty="0">
                <a:solidFill>
                  <a:schemeClr val="bg1"/>
                </a:solidFill>
                <a:latin typeface="+mn-ea"/>
              </a:rPr>
              <a:t>대</a:t>
            </a:r>
            <a:r>
              <a:rPr lang="en-US" altLang="ko-KR" sz="1000" dirty="0">
                <a:solidFill>
                  <a:schemeClr val="bg1"/>
                </a:solidFill>
                <a:latin typeface="+mn-ea"/>
              </a:rPr>
              <a:t>SMS</a:t>
            </a:r>
            <a:r>
              <a:rPr lang="ko-KR" altLang="en-US" sz="1000" dirty="0">
                <a:solidFill>
                  <a:schemeClr val="bg1"/>
                </a:solidFill>
                <a:latin typeface="+mn-ea"/>
              </a:rPr>
              <a:t>관리</a:t>
            </a:r>
          </a:p>
          <a:p>
            <a:pPr algn="ctr">
              <a:defRPr/>
            </a:pPr>
            <a:r>
              <a:rPr lang="en-US" altLang="ko-KR" sz="1000" dirty="0">
                <a:solidFill>
                  <a:schemeClr val="bg1"/>
                </a:solidFill>
                <a:latin typeface="+mn-ea"/>
              </a:rPr>
              <a:t>LMS</a:t>
            </a:r>
            <a:r>
              <a:rPr lang="ko-KR" altLang="en-US" sz="1000" dirty="0">
                <a:solidFill>
                  <a:schemeClr val="bg1"/>
                </a:solidFill>
                <a:latin typeface="+mn-ea"/>
              </a:rPr>
              <a:t>관리</a:t>
            </a:r>
          </a:p>
          <a:p>
            <a:pPr algn="ctr">
              <a:defRPr/>
            </a:pPr>
            <a:r>
              <a:rPr lang="en-US" altLang="ko-KR" sz="1000" dirty="0">
                <a:solidFill>
                  <a:schemeClr val="bg1"/>
                </a:solidFill>
                <a:latin typeface="+mn-ea"/>
              </a:rPr>
              <a:t>SMS</a:t>
            </a:r>
            <a:r>
              <a:rPr lang="ko-KR" altLang="en-US" sz="1000" dirty="0">
                <a:solidFill>
                  <a:schemeClr val="bg1"/>
                </a:solidFill>
                <a:latin typeface="+mn-ea"/>
              </a:rPr>
              <a:t>그룹관리</a:t>
            </a:r>
          </a:p>
          <a:p>
            <a:pPr algn="ctr">
              <a:defRPr/>
            </a:pPr>
            <a:r>
              <a:rPr lang="en-US" altLang="ko-KR" sz="1000" dirty="0">
                <a:solidFill>
                  <a:schemeClr val="bg1"/>
                </a:solidFill>
                <a:latin typeface="+mn-ea"/>
              </a:rPr>
              <a:t>SMS</a:t>
            </a:r>
            <a:r>
              <a:rPr lang="ko-KR" altLang="en-US" sz="1000" dirty="0">
                <a:solidFill>
                  <a:schemeClr val="bg1"/>
                </a:solidFill>
                <a:latin typeface="+mn-ea"/>
              </a:rPr>
              <a:t>전화번호관리</a:t>
            </a:r>
          </a:p>
          <a:p>
            <a:pPr algn="ctr">
              <a:defRPr/>
            </a:pPr>
            <a:r>
              <a:rPr lang="en-US" altLang="ko-KR" sz="1000" dirty="0">
                <a:solidFill>
                  <a:schemeClr val="bg1"/>
                </a:solidFill>
                <a:latin typeface="+mn-ea"/>
              </a:rPr>
              <a:t>SMS</a:t>
            </a:r>
            <a:r>
              <a:rPr lang="ko-KR" altLang="en-US" sz="1000" dirty="0">
                <a:solidFill>
                  <a:schemeClr val="bg1"/>
                </a:solidFill>
                <a:latin typeface="+mn-ea"/>
              </a:rPr>
              <a:t>설정</a:t>
            </a:r>
          </a:p>
          <a:p>
            <a:pPr algn="ctr">
              <a:defRPr/>
            </a:pPr>
            <a:r>
              <a:rPr lang="en-US" altLang="ko-KR" sz="1000" dirty="0">
                <a:solidFill>
                  <a:schemeClr val="bg1"/>
                </a:solidFill>
                <a:latin typeface="+mn-ea"/>
              </a:rPr>
              <a:t>SMS</a:t>
            </a:r>
            <a:r>
              <a:rPr lang="ko-KR" altLang="en-US" sz="1000" dirty="0">
                <a:solidFill>
                  <a:schemeClr val="bg1"/>
                </a:solidFill>
                <a:latin typeface="+mn-ea"/>
              </a:rPr>
              <a:t>충전</a:t>
            </a:r>
          </a:p>
          <a:p>
            <a:pPr algn="ctr">
              <a:defRPr/>
            </a:pPr>
            <a:r>
              <a:rPr lang="ko-KR" altLang="en-US" sz="1000" dirty="0" err="1">
                <a:solidFill>
                  <a:schemeClr val="bg1"/>
                </a:solidFill>
                <a:latin typeface="+mn-ea"/>
              </a:rPr>
              <a:t>푸시관리</a:t>
            </a:r>
            <a:endParaRPr lang="ko-KR" altLang="en-US" sz="1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55267" y="4365104"/>
            <a:ext cx="14563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ko-KR" altLang="en-US" sz="1000" dirty="0">
                <a:solidFill>
                  <a:schemeClr val="bg1"/>
                </a:solidFill>
                <a:latin typeface="+mn-ea"/>
              </a:rPr>
              <a:t>투자관리</a:t>
            </a:r>
            <a:endParaRPr lang="en-US" altLang="ko-KR" sz="1000" dirty="0">
              <a:solidFill>
                <a:schemeClr val="bg1"/>
              </a:solidFill>
              <a:latin typeface="+mn-ea"/>
            </a:endParaRPr>
          </a:p>
          <a:p>
            <a:pPr algn="ctr">
              <a:defRPr/>
            </a:pPr>
            <a:r>
              <a:rPr lang="ko-KR" altLang="en-US" sz="1000" dirty="0">
                <a:solidFill>
                  <a:schemeClr val="bg1"/>
                </a:solidFill>
                <a:latin typeface="+mn-ea"/>
              </a:rPr>
              <a:t>결제관리</a:t>
            </a:r>
            <a:endParaRPr lang="en-US" altLang="ko-KR" sz="1000" dirty="0">
              <a:solidFill>
                <a:schemeClr val="bg1"/>
              </a:solidFill>
              <a:latin typeface="+mn-ea"/>
            </a:endParaRPr>
          </a:p>
          <a:p>
            <a:pPr algn="ctr">
              <a:defRPr/>
            </a:pPr>
            <a:r>
              <a:rPr lang="ko-KR" altLang="en-US" sz="1000" dirty="0">
                <a:solidFill>
                  <a:schemeClr val="bg1"/>
                </a:solidFill>
                <a:latin typeface="+mn-ea"/>
              </a:rPr>
              <a:t>투자</a:t>
            </a:r>
            <a:r>
              <a:rPr lang="en-US" altLang="ko-KR" sz="1000" dirty="0">
                <a:solidFill>
                  <a:schemeClr val="bg1"/>
                </a:solidFill>
                <a:latin typeface="+mn-ea"/>
              </a:rPr>
              <a:t>/</a:t>
            </a:r>
            <a:r>
              <a:rPr lang="ko-KR" altLang="en-US" sz="1000" dirty="0">
                <a:solidFill>
                  <a:schemeClr val="bg1"/>
                </a:solidFill>
                <a:latin typeface="+mn-ea"/>
              </a:rPr>
              <a:t>결제 설정</a:t>
            </a:r>
            <a:endParaRPr lang="en-US" altLang="ko-KR" sz="1000" dirty="0">
              <a:solidFill>
                <a:schemeClr val="bg1"/>
              </a:solidFill>
              <a:latin typeface="+mn-ea"/>
            </a:endParaRPr>
          </a:p>
          <a:p>
            <a:pPr algn="ctr">
              <a:defRPr/>
            </a:pPr>
            <a:r>
              <a:rPr lang="ko-KR" altLang="en-US" sz="1000" dirty="0">
                <a:solidFill>
                  <a:schemeClr val="bg1"/>
                </a:solidFill>
                <a:latin typeface="+mn-ea"/>
              </a:rPr>
              <a:t>출금신청</a:t>
            </a:r>
            <a:endParaRPr lang="en-US" altLang="ko-KR" sz="1000" dirty="0">
              <a:solidFill>
                <a:schemeClr val="bg1"/>
              </a:solidFill>
              <a:latin typeface="+mn-ea"/>
            </a:endParaRPr>
          </a:p>
          <a:p>
            <a:pPr algn="ctr">
              <a:defRPr/>
            </a:pPr>
            <a:r>
              <a:rPr lang="ko-KR" altLang="en-US" sz="1000" dirty="0">
                <a:solidFill>
                  <a:schemeClr val="bg1"/>
                </a:solidFill>
                <a:latin typeface="+mn-ea"/>
              </a:rPr>
              <a:t>충전내역</a:t>
            </a:r>
            <a:endParaRPr lang="en-US" altLang="ko-KR" sz="1000" dirty="0">
              <a:solidFill>
                <a:schemeClr val="bg1"/>
              </a:solidFill>
              <a:latin typeface="+mn-ea"/>
            </a:endParaRPr>
          </a:p>
          <a:p>
            <a:pPr algn="ctr">
              <a:defRPr/>
            </a:pPr>
            <a:r>
              <a:rPr lang="ko-KR" altLang="en-US" sz="1000" dirty="0">
                <a:solidFill>
                  <a:schemeClr val="bg1"/>
                </a:solidFill>
                <a:latin typeface="+mn-ea"/>
              </a:rPr>
              <a:t>매출리포트</a:t>
            </a:r>
            <a:endParaRPr lang="en-US" altLang="ko-KR" sz="1000" dirty="0">
              <a:solidFill>
                <a:schemeClr val="bg1"/>
              </a:solidFill>
              <a:latin typeface="+mn-ea"/>
            </a:endParaRPr>
          </a:p>
          <a:p>
            <a:pPr algn="ctr">
              <a:defRPr/>
            </a:pPr>
            <a:r>
              <a:rPr lang="ko-KR" altLang="en-US" sz="1000" dirty="0">
                <a:solidFill>
                  <a:schemeClr val="bg1"/>
                </a:solidFill>
                <a:latin typeface="+mn-ea"/>
              </a:rPr>
              <a:t>상환스케줄등록</a:t>
            </a:r>
            <a:endParaRPr lang="en-US" altLang="ko-KR" sz="1000" dirty="0">
              <a:solidFill>
                <a:schemeClr val="bg1"/>
              </a:solidFill>
              <a:latin typeface="+mn-ea"/>
            </a:endParaRPr>
          </a:p>
          <a:p>
            <a:pPr algn="ctr">
              <a:defRPr/>
            </a:pPr>
            <a:r>
              <a:rPr lang="ko-KR" altLang="en-US" sz="1000" dirty="0">
                <a:solidFill>
                  <a:schemeClr val="bg1"/>
                </a:solidFill>
                <a:latin typeface="+mn-ea"/>
              </a:rPr>
              <a:t>상환스케줄</a:t>
            </a:r>
          </a:p>
        </p:txBody>
      </p:sp>
      <p:sp>
        <p:nvSpPr>
          <p:cNvPr id="50" name="모서리가 둥근 직사각형 49"/>
          <p:cNvSpPr/>
          <p:nvPr/>
        </p:nvSpPr>
        <p:spPr>
          <a:xfrm>
            <a:off x="5527090" y="4518378"/>
            <a:ext cx="1383044" cy="1298773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endParaRPr lang="en-US" altLang="ko-KR" sz="1000" dirty="0">
              <a:latin typeface="+mn-ea"/>
            </a:endParaRPr>
          </a:p>
          <a:p>
            <a:pPr algn="ctr">
              <a:defRPr/>
            </a:pPr>
            <a:endParaRPr lang="en-US" altLang="ko-KR" sz="1000" dirty="0">
              <a:latin typeface="+mn-ea"/>
            </a:endParaRPr>
          </a:p>
        </p:txBody>
      </p:sp>
      <p:sp>
        <p:nvSpPr>
          <p:cNvPr id="51" name="모서리가 둥근 직사각형 50"/>
          <p:cNvSpPr/>
          <p:nvPr/>
        </p:nvSpPr>
        <p:spPr>
          <a:xfrm>
            <a:off x="5511868" y="4486629"/>
            <a:ext cx="1416465" cy="3397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200" b="1" dirty="0">
                <a:solidFill>
                  <a:schemeClr val="tx1"/>
                </a:solidFill>
              </a:rPr>
              <a:t>환경설정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436096" y="4938175"/>
            <a:ext cx="15512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ko-KR" altLang="en-US" sz="1000" dirty="0">
                <a:solidFill>
                  <a:schemeClr val="bg1"/>
                </a:solidFill>
                <a:latin typeface="+mn-ea"/>
              </a:rPr>
              <a:t>기본환경설정</a:t>
            </a:r>
          </a:p>
          <a:p>
            <a:pPr algn="ctr">
              <a:defRPr/>
            </a:pPr>
            <a:r>
              <a:rPr lang="ko-KR" altLang="en-US" sz="1000" dirty="0" err="1">
                <a:solidFill>
                  <a:schemeClr val="bg1"/>
                </a:solidFill>
                <a:latin typeface="+mn-ea"/>
              </a:rPr>
              <a:t>자문단</a:t>
            </a:r>
            <a:r>
              <a:rPr lang="ko-KR" altLang="en-US" sz="1000" dirty="0">
                <a:solidFill>
                  <a:schemeClr val="bg1"/>
                </a:solidFill>
                <a:latin typeface="+mn-ea"/>
              </a:rPr>
              <a:t> 설정</a:t>
            </a:r>
          </a:p>
          <a:p>
            <a:pPr algn="ctr">
              <a:defRPr/>
            </a:pPr>
            <a:r>
              <a:rPr lang="ko-KR" altLang="en-US" sz="1000" dirty="0">
                <a:solidFill>
                  <a:schemeClr val="bg1"/>
                </a:solidFill>
                <a:latin typeface="+mn-ea"/>
              </a:rPr>
              <a:t>레이아웃</a:t>
            </a:r>
            <a:r>
              <a:rPr lang="en-US" altLang="ko-KR" sz="1000" dirty="0">
                <a:solidFill>
                  <a:schemeClr val="bg1"/>
                </a:solidFill>
                <a:latin typeface="+mn-ea"/>
              </a:rPr>
              <a:t>/</a:t>
            </a:r>
            <a:r>
              <a:rPr lang="ko-KR" altLang="en-US" sz="1000" dirty="0">
                <a:solidFill>
                  <a:schemeClr val="bg1"/>
                </a:solidFill>
                <a:latin typeface="+mn-ea"/>
              </a:rPr>
              <a:t>게시판설정</a:t>
            </a:r>
          </a:p>
          <a:p>
            <a:pPr algn="ctr">
              <a:defRPr/>
            </a:pPr>
            <a:r>
              <a:rPr lang="ko-KR" altLang="en-US" sz="900" dirty="0">
                <a:solidFill>
                  <a:schemeClr val="bg1"/>
                </a:solidFill>
                <a:latin typeface="+mn-ea"/>
              </a:rPr>
              <a:t>회원가입</a:t>
            </a:r>
            <a:r>
              <a:rPr lang="en-US" altLang="ko-KR" sz="900" dirty="0">
                <a:solidFill>
                  <a:schemeClr val="bg1"/>
                </a:solidFill>
                <a:latin typeface="+mn-ea"/>
              </a:rPr>
              <a:t>/</a:t>
            </a:r>
            <a:r>
              <a:rPr lang="ko-KR" altLang="en-US" sz="900" dirty="0">
                <a:solidFill>
                  <a:schemeClr val="bg1"/>
                </a:solidFill>
                <a:latin typeface="+mn-ea"/>
              </a:rPr>
              <a:t>보안확인설정</a:t>
            </a:r>
          </a:p>
          <a:p>
            <a:pPr algn="ctr">
              <a:defRPr/>
            </a:pPr>
            <a:r>
              <a:rPr lang="en-US" altLang="ko-KR" sz="1000" dirty="0">
                <a:solidFill>
                  <a:schemeClr val="bg1"/>
                </a:solidFill>
                <a:latin typeface="+mn-ea"/>
              </a:rPr>
              <a:t>SNS/</a:t>
            </a:r>
            <a:r>
              <a:rPr lang="ko-KR" altLang="en-US" sz="1000" dirty="0">
                <a:solidFill>
                  <a:schemeClr val="bg1"/>
                </a:solidFill>
                <a:latin typeface="+mn-ea"/>
              </a:rPr>
              <a:t>메일수신설정</a:t>
            </a:r>
          </a:p>
        </p:txBody>
      </p:sp>
    </p:spTree>
    <p:extLst>
      <p:ext uri="{BB962C8B-B14F-4D97-AF65-F5344CB8AC3E}">
        <p14:creationId xmlns:p14="http://schemas.microsoft.com/office/powerpoint/2010/main" val="484740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d드라이브백업\상일데이터\바탕화면\트레이딩자료2\02.제안서\제안서템플릿\mock-up_jpg\IMG_36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0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0" y="-16818"/>
            <a:ext cx="9142140" cy="6866409"/>
          </a:xfrm>
          <a:prstGeom prst="rect">
            <a:avLst/>
          </a:prstGeom>
          <a:solidFill>
            <a:schemeClr val="tx2">
              <a:lumMod val="5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9551" y="620688"/>
            <a:ext cx="70167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>
                <a:solidFill>
                  <a:schemeClr val="bg1"/>
                </a:solidFill>
              </a:rPr>
              <a:t>B9X </a:t>
            </a:r>
            <a:r>
              <a:rPr lang="ko-KR" altLang="en-US" sz="3000" dirty="0">
                <a:solidFill>
                  <a:schemeClr val="bg1"/>
                </a:solidFill>
              </a:rPr>
              <a:t>금융시스템 구성 </a:t>
            </a:r>
            <a:r>
              <a:rPr lang="en-US" altLang="ko-KR" sz="3000" dirty="0">
                <a:solidFill>
                  <a:schemeClr val="bg1"/>
                </a:solidFill>
              </a:rPr>
              <a:t>– </a:t>
            </a:r>
            <a:r>
              <a:rPr lang="ko-KR" altLang="en-US" sz="2000" dirty="0">
                <a:solidFill>
                  <a:schemeClr val="bg1"/>
                </a:solidFill>
              </a:rPr>
              <a:t>서버 구축</a:t>
            </a:r>
          </a:p>
        </p:txBody>
      </p:sp>
      <p:cxnSp>
        <p:nvCxnSpPr>
          <p:cNvPr id="8" name="직선 연결선 7"/>
          <p:cNvCxnSpPr/>
          <p:nvPr/>
        </p:nvCxnSpPr>
        <p:spPr>
          <a:xfrm>
            <a:off x="611560" y="1314099"/>
            <a:ext cx="78488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611560" y="1295049"/>
            <a:ext cx="864096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7" name="직선 연결선 184"/>
          <p:cNvCxnSpPr/>
          <p:nvPr/>
        </p:nvCxnSpPr>
        <p:spPr>
          <a:xfrm flipH="1">
            <a:off x="6716713" y="2669307"/>
            <a:ext cx="200025" cy="0"/>
          </a:xfrm>
          <a:prstGeom prst="line">
            <a:avLst/>
          </a:prstGeom>
          <a:ln w="50800" cmpd="tri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615"/>
          <p:cNvSpPr txBox="1">
            <a:spLocks noChangeArrowheads="1"/>
          </p:cNvSpPr>
          <p:nvPr/>
        </p:nvSpPr>
        <p:spPr>
          <a:xfrm>
            <a:off x="6873875" y="2556594"/>
            <a:ext cx="936625" cy="2143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lvl="0">
              <a:defRPr/>
            </a:pPr>
            <a:r>
              <a:rPr lang="en-US" altLang="ko-KR" sz="800">
                <a:solidFill>
                  <a:schemeClr val="bg1"/>
                </a:solidFill>
                <a:latin typeface="나눔고딕"/>
                <a:ea typeface="나눔고딕"/>
              </a:rPr>
              <a:t>: HA Line</a:t>
            </a:r>
            <a:endParaRPr lang="ko-KR" altLang="en-US" sz="800">
              <a:solidFill>
                <a:schemeClr val="bg1"/>
              </a:solidFill>
              <a:latin typeface="나눔고딕"/>
              <a:ea typeface="나눔고딕"/>
            </a:endParaRPr>
          </a:p>
        </p:txBody>
      </p:sp>
      <p:cxnSp>
        <p:nvCxnSpPr>
          <p:cNvPr id="20" name="직선 연결선 186"/>
          <p:cNvCxnSpPr/>
          <p:nvPr/>
        </p:nvCxnSpPr>
        <p:spPr>
          <a:xfrm flipH="1">
            <a:off x="6713538" y="2556594"/>
            <a:ext cx="201612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167"/>
          <p:cNvSpPr txBox="1">
            <a:spLocks noChangeArrowheads="1"/>
          </p:cNvSpPr>
          <p:nvPr/>
        </p:nvSpPr>
        <p:spPr>
          <a:xfrm>
            <a:off x="6877050" y="2443882"/>
            <a:ext cx="971550" cy="2159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lvl="0">
              <a:defRPr/>
            </a:pPr>
            <a:r>
              <a:rPr lang="en-US" altLang="ko-KR" sz="800">
                <a:solidFill>
                  <a:schemeClr val="bg1"/>
                </a:solidFill>
                <a:latin typeface="나눔고딕"/>
                <a:ea typeface="나눔고딕"/>
              </a:rPr>
              <a:t>: Network Line</a:t>
            </a:r>
            <a:endParaRPr lang="ko-KR" altLang="en-US" sz="800">
              <a:solidFill>
                <a:schemeClr val="bg1"/>
              </a:solidFill>
              <a:latin typeface="나눔고딕"/>
              <a:ea typeface="나눔고딕"/>
            </a:endParaRPr>
          </a:p>
        </p:txBody>
      </p:sp>
      <p:cxnSp>
        <p:nvCxnSpPr>
          <p:cNvPr id="22" name="직선 연결선 188"/>
          <p:cNvCxnSpPr/>
          <p:nvPr/>
        </p:nvCxnSpPr>
        <p:spPr>
          <a:xfrm flipH="1">
            <a:off x="6713538" y="2443882"/>
            <a:ext cx="201612" cy="0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169"/>
          <p:cNvSpPr txBox="1">
            <a:spLocks noChangeArrowheads="1"/>
          </p:cNvSpPr>
          <p:nvPr/>
        </p:nvSpPr>
        <p:spPr>
          <a:xfrm>
            <a:off x="6877050" y="2329582"/>
            <a:ext cx="935038" cy="2159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lvl="0">
              <a:defRPr/>
            </a:pPr>
            <a:r>
              <a:rPr lang="en-US" altLang="ko-KR" sz="800">
                <a:solidFill>
                  <a:schemeClr val="bg1"/>
                </a:solidFill>
                <a:latin typeface="나눔고딕"/>
                <a:ea typeface="나눔고딕"/>
              </a:rPr>
              <a:t>: 1G Dedicate</a:t>
            </a:r>
            <a:endParaRPr lang="ko-KR" altLang="en-US" sz="800">
              <a:solidFill>
                <a:schemeClr val="bg1"/>
              </a:solidFill>
              <a:latin typeface="나눔고딕"/>
              <a:ea typeface="나눔고딕"/>
            </a:endParaRPr>
          </a:p>
        </p:txBody>
      </p:sp>
      <p:cxnSp>
        <p:nvCxnSpPr>
          <p:cNvPr id="24" name="직선 연결선 190"/>
          <p:cNvCxnSpPr/>
          <p:nvPr/>
        </p:nvCxnSpPr>
        <p:spPr>
          <a:xfrm flipH="1">
            <a:off x="6708775" y="2802657"/>
            <a:ext cx="206375" cy="3175"/>
          </a:xfrm>
          <a:prstGeom prst="line">
            <a:avLst/>
          </a:prstGeom>
          <a:ln w="6350">
            <a:solidFill>
              <a:schemeClr val="bg1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615"/>
          <p:cNvSpPr txBox="1">
            <a:spLocks noChangeArrowheads="1"/>
          </p:cNvSpPr>
          <p:nvPr/>
        </p:nvSpPr>
        <p:spPr>
          <a:xfrm>
            <a:off x="6873875" y="2686769"/>
            <a:ext cx="936625" cy="2159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lvl="0">
              <a:defRPr/>
            </a:pPr>
            <a:r>
              <a:rPr lang="en-US" altLang="ko-KR" sz="800" dirty="0">
                <a:solidFill>
                  <a:schemeClr val="bg1"/>
                </a:solidFill>
                <a:latin typeface="나눔고딕"/>
                <a:ea typeface="나눔고딕"/>
              </a:rPr>
              <a:t>: Stand By Line</a:t>
            </a:r>
            <a:endParaRPr lang="ko-KR" altLang="en-US" sz="800" dirty="0">
              <a:solidFill>
                <a:schemeClr val="bg1"/>
              </a:solidFill>
              <a:latin typeface="나눔고딕"/>
              <a:ea typeface="나눔고딕"/>
            </a:endParaRPr>
          </a:p>
        </p:txBody>
      </p:sp>
      <p:sp>
        <p:nvSpPr>
          <p:cNvPr id="27" name="모서리가 둥근 직사각형 193"/>
          <p:cNvSpPr/>
          <p:nvPr/>
        </p:nvSpPr>
        <p:spPr>
          <a:xfrm>
            <a:off x="565150" y="4306019"/>
            <a:ext cx="2227263" cy="22098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bg1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ko-KR" altLang="en-US" sz="2000">
              <a:latin typeface="나눔고딕"/>
              <a:ea typeface="나눔고딕"/>
            </a:endParaRPr>
          </a:p>
        </p:txBody>
      </p:sp>
      <p:sp>
        <p:nvSpPr>
          <p:cNvPr id="28" name="모서리가 둥근 직사각형 194"/>
          <p:cNvSpPr/>
          <p:nvPr/>
        </p:nvSpPr>
        <p:spPr>
          <a:xfrm>
            <a:off x="4316413" y="4306019"/>
            <a:ext cx="1677987" cy="22098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bg1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ko-KR" altLang="en-US" sz="2000">
              <a:latin typeface="나눔고딕"/>
              <a:ea typeface="나눔고딕"/>
            </a:endParaRPr>
          </a:p>
        </p:txBody>
      </p:sp>
      <p:pic>
        <p:nvPicPr>
          <p:cNvPr id="29" name="Picture 12" descr="rack_server_grey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752600" y="5298207"/>
            <a:ext cx="339725" cy="19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16" descr="lb_corp_blue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509713" y="4361582"/>
            <a:ext cx="341312" cy="28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12" descr="rack_server_grey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230438" y="5291857"/>
            <a:ext cx="341312" cy="193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" name="직선 연결선 211"/>
          <p:cNvCxnSpPr/>
          <p:nvPr/>
        </p:nvCxnSpPr>
        <p:spPr>
          <a:xfrm flipV="1">
            <a:off x="1677988" y="4650507"/>
            <a:ext cx="3175" cy="100012"/>
          </a:xfrm>
          <a:prstGeom prst="straightConnector1">
            <a:avLst/>
          </a:prstGeom>
          <a:ln w="635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직선 연결선 206"/>
          <p:cNvCxnSpPr/>
          <p:nvPr/>
        </p:nvCxnSpPr>
        <p:spPr>
          <a:xfrm flipH="1" flipV="1">
            <a:off x="1704975" y="4964832"/>
            <a:ext cx="217488" cy="333375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직선 연결선 207"/>
          <p:cNvCxnSpPr/>
          <p:nvPr/>
        </p:nvCxnSpPr>
        <p:spPr>
          <a:xfrm flipH="1" flipV="1">
            <a:off x="1704975" y="4964832"/>
            <a:ext cx="695325" cy="327025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 Box 9"/>
          <p:cNvSpPr txBox="1">
            <a:spLocks noChangeArrowheads="1"/>
          </p:cNvSpPr>
          <p:nvPr/>
        </p:nvSpPr>
        <p:spPr>
          <a:xfrm>
            <a:off x="3635375" y="3485282"/>
            <a:ext cx="1893888" cy="246062"/>
          </a:xfrm>
          <a:prstGeom prst="rect">
            <a:avLst/>
          </a:prstGeom>
          <a:noFill/>
          <a:ln>
            <a:noFill/>
          </a:ln>
        </p:spPr>
        <p:txBody>
          <a:bodyPr lIns="0" rIns="0">
            <a:spAutoFit/>
          </a:bodyPr>
          <a:lstStyle/>
          <a:p>
            <a:pPr lvl="0">
              <a:defRPr/>
            </a:pPr>
            <a:r>
              <a:rPr lang="en-US" altLang="ko-KR" sz="1000" b="1">
                <a:solidFill>
                  <a:schemeClr val="bg1"/>
                </a:solidFill>
                <a:latin typeface="나눔고딕"/>
                <a:ea typeface="나눔고딕"/>
              </a:rPr>
              <a:t>FortiGate Active</a:t>
            </a:r>
          </a:p>
        </p:txBody>
      </p:sp>
      <p:sp>
        <p:nvSpPr>
          <p:cNvPr id="37" name="모서리가 둥근 직사각형 209"/>
          <p:cNvSpPr/>
          <p:nvPr/>
        </p:nvSpPr>
        <p:spPr>
          <a:xfrm>
            <a:off x="3048000" y="2272432"/>
            <a:ext cx="3467100" cy="692150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ko-KR" altLang="en-US" sz="1200">
              <a:latin typeface="나눔고딕"/>
              <a:ea typeface="나눔고딕"/>
            </a:endParaRPr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>
          <a:xfrm>
            <a:off x="1746250" y="5479182"/>
            <a:ext cx="385763" cy="707886"/>
          </a:xfrm>
          <a:prstGeom prst="rect">
            <a:avLst/>
          </a:prstGeom>
          <a:noFill/>
          <a:ln>
            <a:noFill/>
          </a:ln>
        </p:spPr>
        <p:txBody>
          <a:bodyPr lIns="0" rIns="0">
            <a:spAutoFit/>
          </a:bodyPr>
          <a:lstStyle/>
          <a:p>
            <a:pPr algn="ctr">
              <a:defRPr/>
            </a:pPr>
            <a:r>
              <a:rPr lang="en-US" altLang="ko-KR" sz="800" dirty="0">
                <a:solidFill>
                  <a:schemeClr val="bg1"/>
                </a:solidFill>
                <a:latin typeface="나눔고딕"/>
                <a:ea typeface="나눔고딕"/>
              </a:rPr>
              <a:t>PHP-FPM</a:t>
            </a:r>
          </a:p>
          <a:p>
            <a:pPr algn="ctr">
              <a:defRPr/>
            </a:pPr>
            <a:r>
              <a:rPr lang="en-US" altLang="ko-KR" sz="800" dirty="0">
                <a:solidFill>
                  <a:schemeClr val="bg1"/>
                </a:solidFill>
                <a:latin typeface="나눔고딕"/>
                <a:ea typeface="나눔고딕"/>
              </a:rPr>
              <a:t>Order</a:t>
            </a:r>
          </a:p>
          <a:p>
            <a:pPr algn="ctr">
              <a:defRPr/>
            </a:pPr>
            <a:r>
              <a:rPr lang="en-US" altLang="ko-KR" sz="800" dirty="0">
                <a:solidFill>
                  <a:schemeClr val="bg1"/>
                </a:solidFill>
                <a:latin typeface="나눔고딕"/>
                <a:ea typeface="나눔고딕"/>
              </a:rPr>
              <a:t>Select </a:t>
            </a:r>
          </a:p>
          <a:p>
            <a:pPr algn="ctr">
              <a:defRPr/>
            </a:pPr>
            <a:r>
              <a:rPr lang="en-US" altLang="ko-KR" sz="800" dirty="0">
                <a:solidFill>
                  <a:schemeClr val="bg1"/>
                </a:solidFill>
                <a:latin typeface="나눔고딕"/>
                <a:ea typeface="나눔고딕"/>
              </a:rPr>
              <a:t>Active</a:t>
            </a:r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>
          <a:xfrm>
            <a:off x="2214563" y="5482357"/>
            <a:ext cx="427037" cy="830997"/>
          </a:xfrm>
          <a:prstGeom prst="rect">
            <a:avLst/>
          </a:prstGeom>
          <a:noFill/>
          <a:ln>
            <a:noFill/>
          </a:ln>
        </p:spPr>
        <p:txBody>
          <a:bodyPr lIns="0" rIns="0">
            <a:spAutoFit/>
          </a:bodyPr>
          <a:lstStyle/>
          <a:p>
            <a:pPr algn="ctr">
              <a:defRPr/>
            </a:pPr>
            <a:r>
              <a:rPr lang="en-US" altLang="ko-KR" sz="800" dirty="0">
                <a:solidFill>
                  <a:schemeClr val="bg1"/>
                </a:solidFill>
                <a:latin typeface="나눔고딕"/>
                <a:ea typeface="나눔고딕"/>
              </a:rPr>
              <a:t>PHP-FPM</a:t>
            </a:r>
          </a:p>
          <a:p>
            <a:pPr algn="ctr">
              <a:defRPr/>
            </a:pPr>
            <a:r>
              <a:rPr lang="en-US" altLang="ko-KR" sz="800" dirty="0">
                <a:solidFill>
                  <a:schemeClr val="bg1"/>
                </a:solidFill>
                <a:latin typeface="나눔고딕"/>
                <a:ea typeface="나눔고딕"/>
              </a:rPr>
              <a:t>Order</a:t>
            </a:r>
          </a:p>
          <a:p>
            <a:pPr algn="ctr">
              <a:defRPr/>
            </a:pPr>
            <a:r>
              <a:rPr lang="en-US" altLang="ko-KR" sz="800" dirty="0">
                <a:solidFill>
                  <a:schemeClr val="bg1"/>
                </a:solidFill>
                <a:latin typeface="나눔고딕"/>
                <a:ea typeface="나눔고딕"/>
              </a:rPr>
              <a:t>Select </a:t>
            </a:r>
          </a:p>
          <a:p>
            <a:pPr algn="ctr">
              <a:defRPr/>
            </a:pPr>
            <a:r>
              <a:rPr lang="en-US" altLang="ko-KR" sz="800" dirty="0">
                <a:solidFill>
                  <a:schemeClr val="bg1"/>
                </a:solidFill>
                <a:latin typeface="나눔고딕"/>
                <a:ea typeface="나눔고딕"/>
              </a:rPr>
              <a:t>Active</a:t>
            </a:r>
          </a:p>
          <a:p>
            <a:pPr algn="ctr">
              <a:defRPr/>
            </a:pPr>
            <a:endParaRPr lang="en-US" altLang="ko-KR" sz="800" dirty="0">
              <a:solidFill>
                <a:schemeClr val="bg1"/>
              </a:solidFill>
              <a:latin typeface="나눔고딕"/>
              <a:ea typeface="나눔고딕"/>
            </a:endParaRPr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>
          <a:xfrm>
            <a:off x="903288" y="4426669"/>
            <a:ext cx="722312" cy="214313"/>
          </a:xfrm>
          <a:prstGeom prst="rect">
            <a:avLst/>
          </a:prstGeom>
          <a:noFill/>
          <a:ln>
            <a:noFill/>
          </a:ln>
        </p:spPr>
        <p:txBody>
          <a:bodyPr lIns="0" rIns="0">
            <a:spAutoFit/>
          </a:bodyPr>
          <a:lstStyle/>
          <a:p>
            <a:pPr algn="ctr">
              <a:defRPr/>
            </a:pPr>
            <a:r>
              <a:rPr lang="ko-KR" altLang="en-US" sz="800" b="1" dirty="0">
                <a:solidFill>
                  <a:srgbClr val="FFFF00"/>
                </a:solidFill>
                <a:latin typeface="나눔고딕"/>
                <a:ea typeface="나눔고딕"/>
              </a:rPr>
              <a:t> </a:t>
            </a:r>
            <a:r>
              <a:rPr lang="en-US" altLang="ko-KR" sz="800" b="1" dirty="0">
                <a:solidFill>
                  <a:srgbClr val="FFFF00"/>
                </a:solidFill>
                <a:latin typeface="나눔고딕"/>
                <a:ea typeface="나눔고딕"/>
              </a:rPr>
              <a:t>L4_M</a:t>
            </a:r>
          </a:p>
        </p:txBody>
      </p:sp>
      <p:sp>
        <p:nvSpPr>
          <p:cNvPr id="41" name="Text Box 9"/>
          <p:cNvSpPr txBox="1">
            <a:spLocks noChangeArrowheads="1"/>
          </p:cNvSpPr>
          <p:nvPr/>
        </p:nvSpPr>
        <p:spPr>
          <a:xfrm>
            <a:off x="903288" y="4742582"/>
            <a:ext cx="741362" cy="214312"/>
          </a:xfrm>
          <a:prstGeom prst="rect">
            <a:avLst/>
          </a:prstGeom>
          <a:noFill/>
          <a:ln>
            <a:noFill/>
          </a:ln>
        </p:spPr>
        <p:txBody>
          <a:bodyPr lIns="0" rIns="0">
            <a:spAutoFit/>
          </a:bodyPr>
          <a:lstStyle/>
          <a:p>
            <a:pPr algn="ctr">
              <a:defRPr/>
            </a:pPr>
            <a:r>
              <a:rPr lang="en-US" altLang="ko-KR" sz="800" b="1" dirty="0">
                <a:solidFill>
                  <a:srgbClr val="FFFF00"/>
                </a:solidFill>
                <a:latin typeface="나눔고딕"/>
                <a:ea typeface="나눔고딕"/>
              </a:rPr>
              <a:t>L2_M</a:t>
            </a:r>
          </a:p>
        </p:txBody>
      </p:sp>
      <p:sp>
        <p:nvSpPr>
          <p:cNvPr id="42" name="모서리가 둥근 직사각형 217"/>
          <p:cNvSpPr/>
          <p:nvPr/>
        </p:nvSpPr>
        <p:spPr>
          <a:xfrm>
            <a:off x="8032750" y="4290144"/>
            <a:ext cx="612775" cy="2225675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bg1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ko-KR" altLang="en-US" sz="2000">
              <a:latin typeface="나눔고딕"/>
              <a:ea typeface="나눔고딕"/>
            </a:endParaRPr>
          </a:p>
        </p:txBody>
      </p:sp>
      <p:pic>
        <p:nvPicPr>
          <p:cNvPr id="43" name="Picture 12" descr="rack_server_grey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169275" y="4382219"/>
            <a:ext cx="341313" cy="193675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Text Box 9"/>
          <p:cNvSpPr txBox="1">
            <a:spLocks noChangeArrowheads="1"/>
          </p:cNvSpPr>
          <p:nvPr/>
        </p:nvSpPr>
        <p:spPr>
          <a:xfrm>
            <a:off x="8067674" y="4637807"/>
            <a:ext cx="539751" cy="338137"/>
          </a:xfrm>
          <a:prstGeom prst="rect">
            <a:avLst/>
          </a:prstGeom>
          <a:noFill/>
          <a:ln>
            <a:noFill/>
          </a:ln>
        </p:spPr>
        <p:txBody>
          <a:bodyPr wrap="square" lIns="0" rIns="0">
            <a:spAutoFit/>
          </a:bodyPr>
          <a:lstStyle/>
          <a:p>
            <a:pPr algn="ctr">
              <a:defRPr/>
            </a:pPr>
            <a:r>
              <a:rPr lang="ko-KR" altLang="en-US" sz="800" dirty="0">
                <a:solidFill>
                  <a:schemeClr val="bg1"/>
                </a:solidFill>
                <a:latin typeface="나눔고딕"/>
                <a:ea typeface="나눔고딕"/>
              </a:rPr>
              <a:t>원격</a:t>
            </a:r>
          </a:p>
          <a:p>
            <a:pPr algn="ctr">
              <a:defRPr/>
            </a:pPr>
            <a:r>
              <a:rPr lang="ko-KR" altLang="en-US" sz="800" dirty="0">
                <a:solidFill>
                  <a:schemeClr val="bg1"/>
                </a:solidFill>
                <a:latin typeface="나눔고딕"/>
                <a:ea typeface="나눔고딕"/>
              </a:rPr>
              <a:t>이미지 백업</a:t>
            </a:r>
            <a:endParaRPr lang="en-US" altLang="ko-KR" sz="800" dirty="0">
              <a:solidFill>
                <a:schemeClr val="bg1"/>
              </a:solidFill>
              <a:latin typeface="나눔고딕"/>
              <a:ea typeface="나눔고딕"/>
            </a:endParaRPr>
          </a:p>
        </p:txBody>
      </p:sp>
      <p:cxnSp>
        <p:nvCxnSpPr>
          <p:cNvPr id="45" name="직선 연결선 221"/>
          <p:cNvCxnSpPr/>
          <p:nvPr/>
        </p:nvCxnSpPr>
        <p:spPr>
          <a:xfrm flipH="1">
            <a:off x="4672013" y="2628032"/>
            <a:ext cx="390525" cy="1587"/>
          </a:xfrm>
          <a:prstGeom prst="line">
            <a:avLst/>
          </a:prstGeom>
          <a:ln w="50800" cmpd="tri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6" name="Picture 12" descr="rack_server_grey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92150" y="5306144"/>
            <a:ext cx="339725" cy="19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Picture 12" descr="rack_server_grey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243013" y="5299794"/>
            <a:ext cx="341312" cy="193675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Text Box 9"/>
          <p:cNvSpPr txBox="1">
            <a:spLocks noChangeArrowheads="1"/>
          </p:cNvSpPr>
          <p:nvPr/>
        </p:nvSpPr>
        <p:spPr>
          <a:xfrm>
            <a:off x="487363" y="5496644"/>
            <a:ext cx="682625" cy="584775"/>
          </a:xfrm>
          <a:prstGeom prst="rect">
            <a:avLst/>
          </a:prstGeom>
          <a:noFill/>
          <a:ln>
            <a:noFill/>
          </a:ln>
        </p:spPr>
        <p:txBody>
          <a:bodyPr lIns="0" rIns="0">
            <a:spAutoFit/>
          </a:bodyPr>
          <a:lstStyle/>
          <a:p>
            <a:pPr algn="ctr">
              <a:defRPr/>
            </a:pPr>
            <a:r>
              <a:rPr lang="en-US" altLang="ko-KR" sz="800" dirty="0" err="1">
                <a:solidFill>
                  <a:schemeClr val="bg1"/>
                </a:solidFill>
                <a:latin typeface="나눔고딕"/>
                <a:ea typeface="나눔고딕"/>
              </a:rPr>
              <a:t>Nginx</a:t>
            </a:r>
            <a:endParaRPr lang="en-US" altLang="ko-KR" sz="800" dirty="0">
              <a:solidFill>
                <a:schemeClr val="bg1"/>
              </a:solidFill>
              <a:latin typeface="나눔고딕"/>
              <a:ea typeface="나눔고딕"/>
            </a:endParaRPr>
          </a:p>
          <a:p>
            <a:pPr algn="ctr">
              <a:defRPr/>
            </a:pPr>
            <a:r>
              <a:rPr lang="en-US" altLang="ko-KR" sz="800" dirty="0">
                <a:solidFill>
                  <a:schemeClr val="bg1"/>
                </a:solidFill>
                <a:latin typeface="나눔고딕"/>
                <a:ea typeface="나눔고딕"/>
              </a:rPr>
              <a:t>PHP-FPM</a:t>
            </a:r>
          </a:p>
          <a:p>
            <a:pPr algn="ctr">
              <a:defRPr/>
            </a:pPr>
            <a:r>
              <a:rPr lang="en-US" altLang="ko-KR" sz="800" dirty="0">
                <a:solidFill>
                  <a:schemeClr val="bg1"/>
                </a:solidFill>
                <a:latin typeface="나눔고딕"/>
                <a:ea typeface="나눔고딕"/>
              </a:rPr>
              <a:t>WEB</a:t>
            </a:r>
          </a:p>
          <a:p>
            <a:pPr algn="ctr">
              <a:defRPr/>
            </a:pPr>
            <a:r>
              <a:rPr lang="en-US" altLang="ko-KR" sz="800" dirty="0">
                <a:solidFill>
                  <a:schemeClr val="bg1"/>
                </a:solidFill>
                <a:latin typeface="나눔고딕"/>
                <a:ea typeface="나눔고딕"/>
              </a:rPr>
              <a:t>Active</a:t>
            </a:r>
          </a:p>
        </p:txBody>
      </p:sp>
      <p:sp>
        <p:nvSpPr>
          <p:cNvPr id="49" name="Text Box 9"/>
          <p:cNvSpPr txBox="1">
            <a:spLocks noChangeArrowheads="1"/>
          </p:cNvSpPr>
          <p:nvPr/>
        </p:nvSpPr>
        <p:spPr>
          <a:xfrm>
            <a:off x="1208088" y="5493469"/>
            <a:ext cx="438150" cy="584775"/>
          </a:xfrm>
          <a:prstGeom prst="rect">
            <a:avLst/>
          </a:prstGeom>
          <a:noFill/>
          <a:ln>
            <a:noFill/>
          </a:ln>
        </p:spPr>
        <p:txBody>
          <a:bodyPr lIns="0" rIns="0">
            <a:spAutoFit/>
          </a:bodyPr>
          <a:lstStyle/>
          <a:p>
            <a:pPr algn="ctr">
              <a:defRPr/>
            </a:pPr>
            <a:r>
              <a:rPr lang="en-US" altLang="ko-KR" sz="800" dirty="0" err="1">
                <a:solidFill>
                  <a:schemeClr val="bg1"/>
                </a:solidFill>
                <a:latin typeface="나눔고딕"/>
                <a:ea typeface="나눔고딕"/>
              </a:rPr>
              <a:t>Nginx</a:t>
            </a:r>
            <a:endParaRPr lang="en-US" altLang="ko-KR" sz="800" dirty="0">
              <a:solidFill>
                <a:schemeClr val="bg1"/>
              </a:solidFill>
              <a:latin typeface="나눔고딕"/>
              <a:ea typeface="나눔고딕"/>
            </a:endParaRPr>
          </a:p>
          <a:p>
            <a:pPr algn="ctr">
              <a:defRPr/>
            </a:pPr>
            <a:r>
              <a:rPr lang="en-US" altLang="ko-KR" sz="800" dirty="0">
                <a:solidFill>
                  <a:schemeClr val="bg1"/>
                </a:solidFill>
                <a:latin typeface="나눔고딕"/>
                <a:ea typeface="나눔고딕"/>
              </a:rPr>
              <a:t>PHP-FPM</a:t>
            </a:r>
          </a:p>
          <a:p>
            <a:pPr algn="ctr">
              <a:defRPr/>
            </a:pPr>
            <a:r>
              <a:rPr lang="en-US" altLang="ko-KR" sz="800" dirty="0">
                <a:solidFill>
                  <a:schemeClr val="bg1"/>
                </a:solidFill>
                <a:latin typeface="나눔고딕"/>
                <a:ea typeface="나눔고딕"/>
              </a:rPr>
              <a:t>WEB</a:t>
            </a:r>
          </a:p>
          <a:p>
            <a:pPr algn="ctr">
              <a:defRPr/>
            </a:pPr>
            <a:r>
              <a:rPr lang="en-US" altLang="ko-KR" sz="800" dirty="0">
                <a:solidFill>
                  <a:schemeClr val="bg1"/>
                </a:solidFill>
                <a:latin typeface="나눔고딕"/>
                <a:ea typeface="나눔고딕"/>
              </a:rPr>
              <a:t>Active</a:t>
            </a:r>
          </a:p>
        </p:txBody>
      </p:sp>
      <p:cxnSp>
        <p:nvCxnSpPr>
          <p:cNvPr id="50" name="직선 연결선 226"/>
          <p:cNvCxnSpPr/>
          <p:nvPr/>
        </p:nvCxnSpPr>
        <p:spPr>
          <a:xfrm flipV="1">
            <a:off x="862013" y="4964832"/>
            <a:ext cx="842962" cy="3413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직선 연결선 227"/>
          <p:cNvCxnSpPr/>
          <p:nvPr/>
        </p:nvCxnSpPr>
        <p:spPr>
          <a:xfrm flipV="1">
            <a:off x="1412875" y="4964832"/>
            <a:ext cx="292100" cy="33496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2" name="Picture 12" descr="rack_server_grey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305425" y="5275982"/>
            <a:ext cx="341313" cy="19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Picture 12" descr="rack_server_grey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772025" y="5274394"/>
            <a:ext cx="341313" cy="19367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Text Box 9"/>
          <p:cNvSpPr txBox="1">
            <a:spLocks noChangeArrowheads="1"/>
          </p:cNvSpPr>
          <p:nvPr/>
        </p:nvSpPr>
        <p:spPr>
          <a:xfrm>
            <a:off x="4741863" y="5474419"/>
            <a:ext cx="454025" cy="338554"/>
          </a:xfrm>
          <a:prstGeom prst="rect">
            <a:avLst/>
          </a:prstGeom>
          <a:noFill/>
          <a:ln>
            <a:noFill/>
          </a:ln>
        </p:spPr>
        <p:txBody>
          <a:bodyPr lIns="0" rIns="0">
            <a:spAutoFit/>
          </a:bodyPr>
          <a:lstStyle/>
          <a:p>
            <a:pPr algn="ctr">
              <a:defRPr/>
            </a:pPr>
            <a:r>
              <a:rPr lang="en-US" altLang="ko-KR" sz="800" dirty="0">
                <a:solidFill>
                  <a:schemeClr val="bg1"/>
                </a:solidFill>
                <a:latin typeface="나눔고딕"/>
                <a:ea typeface="나눔고딕"/>
              </a:rPr>
              <a:t>DB-Active</a:t>
            </a:r>
          </a:p>
        </p:txBody>
      </p:sp>
      <p:sp>
        <p:nvSpPr>
          <p:cNvPr id="55" name="Text Box 9"/>
          <p:cNvSpPr txBox="1">
            <a:spLocks noChangeArrowheads="1"/>
          </p:cNvSpPr>
          <p:nvPr/>
        </p:nvSpPr>
        <p:spPr>
          <a:xfrm>
            <a:off x="5245100" y="5466482"/>
            <a:ext cx="455613" cy="338554"/>
          </a:xfrm>
          <a:prstGeom prst="rect">
            <a:avLst/>
          </a:prstGeom>
          <a:noFill/>
          <a:ln>
            <a:noFill/>
          </a:ln>
        </p:spPr>
        <p:txBody>
          <a:bodyPr lIns="0" rIns="0">
            <a:spAutoFit/>
          </a:bodyPr>
          <a:lstStyle/>
          <a:p>
            <a:pPr algn="ctr">
              <a:defRPr/>
            </a:pPr>
            <a:r>
              <a:rPr lang="en-US" altLang="ko-KR" sz="800" dirty="0">
                <a:solidFill>
                  <a:schemeClr val="bg1"/>
                </a:solidFill>
                <a:latin typeface="나눔고딕"/>
                <a:ea typeface="나눔고딕"/>
              </a:rPr>
              <a:t>DB-Active</a:t>
            </a:r>
          </a:p>
        </p:txBody>
      </p:sp>
      <p:cxnSp>
        <p:nvCxnSpPr>
          <p:cNvPr id="56" name="직선 연결선 236"/>
          <p:cNvCxnSpPr/>
          <p:nvPr/>
        </p:nvCxnSpPr>
        <p:spPr>
          <a:xfrm flipV="1">
            <a:off x="4943475" y="4971182"/>
            <a:ext cx="238125" cy="3032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직선 연결선 237"/>
          <p:cNvCxnSpPr/>
          <p:nvPr/>
        </p:nvCxnSpPr>
        <p:spPr>
          <a:xfrm flipH="1" flipV="1">
            <a:off x="5181600" y="4971182"/>
            <a:ext cx="293688" cy="3048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직선 연결선 238"/>
          <p:cNvCxnSpPr/>
          <p:nvPr/>
        </p:nvCxnSpPr>
        <p:spPr>
          <a:xfrm>
            <a:off x="884238" y="6164982"/>
            <a:ext cx="0" cy="128587"/>
          </a:xfrm>
          <a:prstGeom prst="line">
            <a:avLst/>
          </a:prstGeom>
          <a:ln w="25400" cmpd="dbl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직선 연결선 239"/>
          <p:cNvCxnSpPr/>
          <p:nvPr/>
        </p:nvCxnSpPr>
        <p:spPr>
          <a:xfrm>
            <a:off x="1362075" y="6158632"/>
            <a:ext cx="0" cy="128587"/>
          </a:xfrm>
          <a:prstGeom prst="line">
            <a:avLst/>
          </a:prstGeom>
          <a:ln w="25400" cmpd="dbl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직선 연결선 240"/>
          <p:cNvCxnSpPr/>
          <p:nvPr/>
        </p:nvCxnSpPr>
        <p:spPr>
          <a:xfrm>
            <a:off x="884238" y="6269757"/>
            <a:ext cx="477837" cy="0"/>
          </a:xfrm>
          <a:prstGeom prst="line">
            <a:avLst/>
          </a:prstGeom>
          <a:ln w="25400" cmpd="dbl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" name="Text Box 9"/>
          <p:cNvSpPr txBox="1">
            <a:spLocks noChangeArrowheads="1"/>
          </p:cNvSpPr>
          <p:nvPr/>
        </p:nvSpPr>
        <p:spPr>
          <a:xfrm>
            <a:off x="896938" y="6293569"/>
            <a:ext cx="454025" cy="215900"/>
          </a:xfrm>
          <a:prstGeom prst="rect">
            <a:avLst/>
          </a:prstGeom>
          <a:noFill/>
          <a:ln>
            <a:noFill/>
          </a:ln>
        </p:spPr>
        <p:txBody>
          <a:bodyPr lIns="0" rIns="0">
            <a:spAutoFit/>
          </a:bodyPr>
          <a:lstStyle/>
          <a:p>
            <a:pPr algn="ctr">
              <a:defRPr/>
            </a:pPr>
            <a:r>
              <a:rPr lang="ko-KR" altLang="en-US" sz="800" dirty="0">
                <a:solidFill>
                  <a:schemeClr val="accent1">
                    <a:lumMod val="40000"/>
                    <a:lumOff val="60000"/>
                  </a:schemeClr>
                </a:solidFill>
                <a:latin typeface="나눔고딕"/>
                <a:ea typeface="나눔고딕"/>
              </a:rPr>
              <a:t>이중화</a:t>
            </a:r>
            <a:endParaRPr lang="en-US" altLang="ko-KR" sz="800" dirty="0">
              <a:solidFill>
                <a:schemeClr val="accent1">
                  <a:lumMod val="40000"/>
                  <a:lumOff val="60000"/>
                </a:schemeClr>
              </a:solidFill>
              <a:latin typeface="나눔고딕"/>
              <a:ea typeface="나눔고딕"/>
            </a:endParaRPr>
          </a:p>
        </p:txBody>
      </p:sp>
      <p:grpSp>
        <p:nvGrpSpPr>
          <p:cNvPr id="62" name="그룹 243"/>
          <p:cNvGrpSpPr/>
          <p:nvPr/>
        </p:nvGrpSpPr>
        <p:grpSpPr>
          <a:xfrm>
            <a:off x="4167188" y="2358157"/>
            <a:ext cx="485775" cy="538162"/>
            <a:chOff x="2733675" y="933450"/>
            <a:chExt cx="714380" cy="1012274"/>
          </a:xfrm>
        </p:grpSpPr>
        <p:pic>
          <p:nvPicPr>
            <p:cNvPr id="63" name="Picture 18"/>
            <p:cNvPicPr>
              <a:picLocks noChangeArrowheads="1"/>
            </p:cNvPicPr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2805113" y="933450"/>
              <a:ext cx="642942" cy="9336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" name="TextBox 175"/>
            <p:cNvSpPr txBox="1">
              <a:spLocks noChangeArrowheads="1"/>
            </p:cNvSpPr>
            <p:nvPr/>
          </p:nvSpPr>
          <p:spPr>
            <a:xfrm>
              <a:off x="2733675" y="1577152"/>
              <a:ext cx="714380" cy="368572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pPr lvl="0">
                <a:defRPr/>
              </a:pPr>
              <a:endParaRPr lang="ko-KR" altLang="en-US" sz="2000">
                <a:latin typeface="나눔고딕"/>
                <a:ea typeface="나눔고딕"/>
              </a:endParaRPr>
            </a:p>
          </p:txBody>
        </p:sp>
      </p:grpSp>
      <p:grpSp>
        <p:nvGrpSpPr>
          <p:cNvPr id="65" name="그룹 246"/>
          <p:cNvGrpSpPr/>
          <p:nvPr/>
        </p:nvGrpSpPr>
        <p:grpSpPr>
          <a:xfrm>
            <a:off x="5043488" y="2351807"/>
            <a:ext cx="485775" cy="487362"/>
            <a:chOff x="3609975" y="933450"/>
            <a:chExt cx="749180" cy="1012274"/>
          </a:xfrm>
        </p:grpSpPr>
        <p:pic>
          <p:nvPicPr>
            <p:cNvPr id="66" name="Picture 18"/>
            <p:cNvPicPr>
              <a:picLocks noChangeArrowheads="1"/>
            </p:cNvPicPr>
            <p:nvPr/>
          </p:nvPicPr>
          <p:blipFill rotWithShape="1">
            <a:blip r:embed="rId6"/>
            <a:srcRect/>
            <a:stretch>
              <a:fillRect/>
            </a:stretch>
          </p:blipFill>
          <p:spPr>
            <a:xfrm>
              <a:off x="3699621" y="933450"/>
              <a:ext cx="659534" cy="10047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" name="TextBox 103"/>
            <p:cNvSpPr txBox="1">
              <a:spLocks noChangeArrowheads="1"/>
            </p:cNvSpPr>
            <p:nvPr/>
          </p:nvSpPr>
          <p:spPr>
            <a:xfrm>
              <a:off x="3609975" y="1577152"/>
              <a:ext cx="714380" cy="368572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pPr lvl="0">
                <a:defRPr/>
              </a:pPr>
              <a:endParaRPr lang="ko-KR" altLang="en-US" sz="2000">
                <a:latin typeface="나눔고딕"/>
                <a:ea typeface="나눔고딕"/>
              </a:endParaRPr>
            </a:p>
          </p:txBody>
        </p:sp>
      </p:grpSp>
      <p:pic>
        <p:nvPicPr>
          <p:cNvPr id="68" name="Picture 41"/>
          <p:cNvPicPr>
            <a:picLocks noChangeAspect="1" noChangeArrowheads="1"/>
          </p:cNvPicPr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1519238" y="4756869"/>
            <a:ext cx="371475" cy="2079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" name="직선 연결선 250"/>
          <p:cNvCxnSpPr/>
          <p:nvPr/>
        </p:nvCxnSpPr>
        <p:spPr>
          <a:xfrm>
            <a:off x="1938338" y="6157044"/>
            <a:ext cx="0" cy="128588"/>
          </a:xfrm>
          <a:prstGeom prst="line">
            <a:avLst/>
          </a:prstGeom>
          <a:ln w="25400" cmpd="dbl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직선 연결선 251"/>
          <p:cNvCxnSpPr/>
          <p:nvPr/>
        </p:nvCxnSpPr>
        <p:spPr>
          <a:xfrm>
            <a:off x="2416175" y="6150694"/>
            <a:ext cx="0" cy="127000"/>
          </a:xfrm>
          <a:prstGeom prst="line">
            <a:avLst/>
          </a:prstGeom>
          <a:ln w="25400" cmpd="dbl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직선 연결선 252"/>
          <p:cNvCxnSpPr/>
          <p:nvPr/>
        </p:nvCxnSpPr>
        <p:spPr>
          <a:xfrm>
            <a:off x="1938338" y="6272932"/>
            <a:ext cx="477837" cy="0"/>
          </a:xfrm>
          <a:prstGeom prst="line">
            <a:avLst/>
          </a:prstGeom>
          <a:ln w="25400" cmpd="dbl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2" name="Text Box 9"/>
          <p:cNvSpPr txBox="1">
            <a:spLocks noChangeArrowheads="1"/>
          </p:cNvSpPr>
          <p:nvPr/>
        </p:nvSpPr>
        <p:spPr>
          <a:xfrm>
            <a:off x="1951038" y="6293569"/>
            <a:ext cx="454025" cy="215900"/>
          </a:xfrm>
          <a:prstGeom prst="rect">
            <a:avLst/>
          </a:prstGeom>
          <a:noFill/>
          <a:ln>
            <a:noFill/>
          </a:ln>
        </p:spPr>
        <p:txBody>
          <a:bodyPr lIns="0" rIns="0">
            <a:spAutoFit/>
          </a:bodyPr>
          <a:lstStyle/>
          <a:p>
            <a:pPr algn="ctr">
              <a:defRPr/>
            </a:pPr>
            <a:r>
              <a:rPr lang="ko-KR" altLang="en-US" sz="800" dirty="0">
                <a:solidFill>
                  <a:schemeClr val="accent1">
                    <a:lumMod val="40000"/>
                    <a:lumOff val="60000"/>
                  </a:schemeClr>
                </a:solidFill>
                <a:latin typeface="나눔고딕"/>
                <a:ea typeface="나눔고딕"/>
              </a:rPr>
              <a:t>이중화</a:t>
            </a:r>
            <a:endParaRPr lang="en-US" altLang="ko-KR" sz="800" dirty="0">
              <a:solidFill>
                <a:schemeClr val="accent1">
                  <a:lumMod val="40000"/>
                  <a:lumOff val="60000"/>
                </a:schemeClr>
              </a:solidFill>
              <a:latin typeface="나눔고딕"/>
              <a:ea typeface="나눔고딕"/>
            </a:endParaRPr>
          </a:p>
        </p:txBody>
      </p:sp>
      <p:sp>
        <p:nvSpPr>
          <p:cNvPr id="73" name="Text Box 9"/>
          <p:cNvSpPr txBox="1">
            <a:spLocks noChangeArrowheads="1"/>
          </p:cNvSpPr>
          <p:nvPr/>
        </p:nvSpPr>
        <p:spPr>
          <a:xfrm>
            <a:off x="4418013" y="4780682"/>
            <a:ext cx="668337" cy="214312"/>
          </a:xfrm>
          <a:prstGeom prst="rect">
            <a:avLst/>
          </a:prstGeom>
          <a:noFill/>
          <a:ln>
            <a:noFill/>
          </a:ln>
        </p:spPr>
        <p:txBody>
          <a:bodyPr lIns="0" rIns="0">
            <a:spAutoFit/>
          </a:bodyPr>
          <a:lstStyle/>
          <a:p>
            <a:pPr algn="ctr">
              <a:defRPr/>
            </a:pPr>
            <a:r>
              <a:rPr lang="en-US" altLang="ko-KR" sz="800" b="1">
                <a:solidFill>
                  <a:srgbClr val="FFFF00"/>
                </a:solidFill>
                <a:latin typeface="나눔고딕"/>
                <a:ea typeface="나눔고딕"/>
              </a:rPr>
              <a:t>L2_M</a:t>
            </a:r>
          </a:p>
        </p:txBody>
      </p:sp>
      <p:pic>
        <p:nvPicPr>
          <p:cNvPr id="74" name="Picture 41"/>
          <p:cNvPicPr>
            <a:picLocks noChangeAspect="1" noChangeArrowheads="1"/>
          </p:cNvPicPr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4995863" y="4764807"/>
            <a:ext cx="371475" cy="2063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TextBox 276"/>
          <p:cNvSpPr txBox="1">
            <a:spLocks noChangeArrowheads="1"/>
          </p:cNvSpPr>
          <p:nvPr/>
        </p:nvSpPr>
        <p:spPr>
          <a:xfrm>
            <a:off x="3579813" y="3839294"/>
            <a:ext cx="798512" cy="24622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1000" b="1">
                <a:solidFill>
                  <a:schemeClr val="bg1"/>
                </a:solidFill>
                <a:latin typeface="나눔고딕"/>
                <a:ea typeface="나눔고딕"/>
              </a:rPr>
              <a:t>TRUST</a:t>
            </a:r>
            <a:endParaRPr lang="ko-KR" altLang="en-US" sz="1000" b="1">
              <a:solidFill>
                <a:schemeClr val="bg1"/>
              </a:solidFill>
              <a:latin typeface="나눔고딕"/>
              <a:ea typeface="나눔고딕"/>
            </a:endParaRPr>
          </a:p>
        </p:txBody>
      </p:sp>
      <p:sp>
        <p:nvSpPr>
          <p:cNvPr id="76" name="TextBox 277"/>
          <p:cNvSpPr txBox="1">
            <a:spLocks noChangeArrowheads="1"/>
          </p:cNvSpPr>
          <p:nvPr/>
        </p:nvSpPr>
        <p:spPr>
          <a:xfrm>
            <a:off x="1446213" y="3853582"/>
            <a:ext cx="473075" cy="2460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sz="1000" b="1">
                <a:solidFill>
                  <a:schemeClr val="bg1"/>
                </a:solidFill>
                <a:latin typeface="나눔고딕"/>
                <a:ea typeface="나눔고딕"/>
              </a:rPr>
              <a:t>DMZ</a:t>
            </a:r>
            <a:endParaRPr lang="ko-KR" altLang="en-US" sz="1000" b="1">
              <a:solidFill>
                <a:schemeClr val="bg1"/>
              </a:solidFill>
              <a:latin typeface="나눔고딕"/>
              <a:ea typeface="나눔고딕"/>
            </a:endParaRPr>
          </a:p>
        </p:txBody>
      </p:sp>
      <p:pic>
        <p:nvPicPr>
          <p:cNvPr id="77" name="Picture 16" descr="lb_corp_blue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4999038" y="4359994"/>
            <a:ext cx="341312" cy="2873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" name="직선 연결선 211"/>
          <p:cNvCxnSpPr/>
          <p:nvPr/>
        </p:nvCxnSpPr>
        <p:spPr>
          <a:xfrm flipV="1">
            <a:off x="5173663" y="4628282"/>
            <a:ext cx="1587" cy="100012"/>
          </a:xfrm>
          <a:prstGeom prst="straightConnector1">
            <a:avLst/>
          </a:prstGeom>
          <a:ln w="635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9" name="Text Box 9"/>
          <p:cNvSpPr txBox="1">
            <a:spLocks noChangeArrowheads="1"/>
          </p:cNvSpPr>
          <p:nvPr/>
        </p:nvSpPr>
        <p:spPr>
          <a:xfrm>
            <a:off x="4383088" y="4440957"/>
            <a:ext cx="722312" cy="215444"/>
          </a:xfrm>
          <a:prstGeom prst="rect">
            <a:avLst/>
          </a:prstGeom>
          <a:noFill/>
          <a:ln>
            <a:noFill/>
          </a:ln>
        </p:spPr>
        <p:txBody>
          <a:bodyPr lIns="0" rIns="0">
            <a:spAutoFit/>
          </a:bodyPr>
          <a:lstStyle/>
          <a:p>
            <a:pPr algn="ctr">
              <a:defRPr/>
            </a:pPr>
            <a:r>
              <a:rPr lang="ko-KR" altLang="en-US" sz="800" b="1">
                <a:solidFill>
                  <a:srgbClr val="FFFF00"/>
                </a:solidFill>
                <a:latin typeface="나눔고딕"/>
                <a:ea typeface="나눔고딕"/>
              </a:rPr>
              <a:t> </a:t>
            </a:r>
            <a:r>
              <a:rPr lang="en-US" altLang="ko-KR" sz="800" b="1">
                <a:solidFill>
                  <a:srgbClr val="FFFF00"/>
                </a:solidFill>
                <a:latin typeface="나눔고딕"/>
                <a:ea typeface="나눔고딕"/>
              </a:rPr>
              <a:t>L4_M</a:t>
            </a:r>
          </a:p>
        </p:txBody>
      </p:sp>
      <p:sp>
        <p:nvSpPr>
          <p:cNvPr id="80" name="직사각형 1"/>
          <p:cNvSpPr>
            <a:spLocks noChangeArrowheads="1"/>
          </p:cNvSpPr>
          <p:nvPr/>
        </p:nvSpPr>
        <p:spPr>
          <a:xfrm>
            <a:off x="3073400" y="2326407"/>
            <a:ext cx="1034257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나눔고딕"/>
                <a:ea typeface="나눔고딕"/>
              </a:rPr>
              <a:t>Azure Internet</a:t>
            </a:r>
          </a:p>
          <a:p>
            <a:pPr lvl="0">
              <a:defRPr/>
            </a:pPr>
            <a:r>
              <a:rPr lang="ko-KR" altLang="en-US" sz="1000" b="1" dirty="0">
                <a:solidFill>
                  <a:schemeClr val="bg1"/>
                </a:solidFill>
                <a:latin typeface="나눔고딕"/>
                <a:ea typeface="나눔고딕"/>
              </a:rPr>
              <a:t>네트워크</a:t>
            </a:r>
          </a:p>
        </p:txBody>
      </p:sp>
      <p:pic>
        <p:nvPicPr>
          <p:cNvPr id="81" name="그림 5"/>
          <p:cNvPicPr>
            <a:picLocks noChangeAspect="1"/>
          </p:cNvPicPr>
          <p:nvPr/>
        </p:nvPicPr>
        <p:blipFill rotWithShape="1">
          <a:blip r:embed="rId9"/>
          <a:srcRect/>
          <a:stretch>
            <a:fillRect/>
          </a:stretch>
        </p:blipFill>
        <p:spPr>
          <a:xfrm>
            <a:off x="4652963" y="1548530"/>
            <a:ext cx="447675" cy="44767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Text Box 9"/>
          <p:cNvSpPr txBox="1">
            <a:spLocks noChangeArrowheads="1"/>
          </p:cNvSpPr>
          <p:nvPr/>
        </p:nvSpPr>
        <p:spPr>
          <a:xfrm>
            <a:off x="4949782" y="1641559"/>
            <a:ext cx="914400" cy="220345"/>
          </a:xfrm>
          <a:prstGeom prst="rect">
            <a:avLst/>
          </a:prstGeom>
          <a:noFill/>
          <a:ln>
            <a:noFill/>
          </a:ln>
        </p:spPr>
        <p:txBody>
          <a:bodyPr lIns="0" rIns="0">
            <a:spAutoFit/>
          </a:bodyPr>
          <a:lstStyle/>
          <a:p>
            <a:pPr algn="ctr">
              <a:defRPr/>
            </a:pPr>
            <a:r>
              <a:rPr lang="en-US" altLang="ko-KR" sz="900" dirty="0">
                <a:solidFill>
                  <a:schemeClr val="bg1"/>
                </a:solidFill>
                <a:latin typeface="나눔고딕"/>
                <a:ea typeface="나눔고딕"/>
              </a:rPr>
              <a:t>Internet</a:t>
            </a:r>
          </a:p>
        </p:txBody>
      </p:sp>
      <p:sp>
        <p:nvSpPr>
          <p:cNvPr id="83" name="직사각형 289"/>
          <p:cNvSpPr>
            <a:spLocks noChangeArrowheads="1"/>
          </p:cNvSpPr>
          <p:nvPr/>
        </p:nvSpPr>
        <p:spPr>
          <a:xfrm>
            <a:off x="3935096" y="1652551"/>
            <a:ext cx="561340" cy="2460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1000" b="1" dirty="0">
                <a:solidFill>
                  <a:schemeClr val="bg1"/>
                </a:solidFill>
                <a:latin typeface="나눔고딕"/>
                <a:ea typeface="나눔고딕"/>
              </a:rPr>
              <a:t>인터넷</a:t>
            </a:r>
          </a:p>
        </p:txBody>
      </p:sp>
      <p:cxnSp>
        <p:nvCxnSpPr>
          <p:cNvPr id="84" name="꺾인 연결선 109"/>
          <p:cNvCxnSpPr/>
          <p:nvPr/>
        </p:nvCxnSpPr>
        <p:spPr>
          <a:xfrm rot="5400000" flipH="1" flipV="1">
            <a:off x="4846638" y="2432769"/>
            <a:ext cx="14287" cy="881063"/>
          </a:xfrm>
          <a:prstGeom prst="bentConnector3">
            <a:avLst>
              <a:gd name="adj1" fmla="val -1534094"/>
            </a:avLst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꺾인 연결선 337"/>
          <p:cNvCxnSpPr/>
          <p:nvPr/>
        </p:nvCxnSpPr>
        <p:spPr>
          <a:xfrm rot="5400000" flipH="1" flipV="1">
            <a:off x="4847431" y="1898576"/>
            <a:ext cx="15875" cy="881062"/>
          </a:xfrm>
          <a:prstGeom prst="bentConnector3">
            <a:avLst>
              <a:gd name="adj1" fmla="val 1379131"/>
            </a:avLst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꺾인 연결선 128"/>
          <p:cNvCxnSpPr/>
          <p:nvPr/>
        </p:nvCxnSpPr>
        <p:spPr>
          <a:xfrm rot="5400000" flipH="1" flipV="1">
            <a:off x="4974034" y="948854"/>
            <a:ext cx="71437" cy="6658768"/>
          </a:xfrm>
          <a:prstGeom prst="bentConnector3">
            <a:avLst>
              <a:gd name="adj1" fmla="val 295754"/>
            </a:avLst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직선 화살표 연결선 139"/>
          <p:cNvCxnSpPr/>
          <p:nvPr/>
        </p:nvCxnSpPr>
        <p:spPr>
          <a:xfrm>
            <a:off x="5164138" y="4094882"/>
            <a:ext cx="0" cy="2032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직선 화살표 연결선 356"/>
          <p:cNvCxnSpPr/>
          <p:nvPr/>
        </p:nvCxnSpPr>
        <p:spPr>
          <a:xfrm>
            <a:off x="4868863" y="3115394"/>
            <a:ext cx="0" cy="23018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직선 화살표 연결선 358"/>
          <p:cNvCxnSpPr/>
          <p:nvPr/>
        </p:nvCxnSpPr>
        <p:spPr>
          <a:xfrm flipV="1">
            <a:off x="4872038" y="1945407"/>
            <a:ext cx="0" cy="1857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그룹 361"/>
          <p:cNvGrpSpPr/>
          <p:nvPr/>
        </p:nvGrpSpPr>
        <p:grpSpPr>
          <a:xfrm>
            <a:off x="4621213" y="3370982"/>
            <a:ext cx="485775" cy="485775"/>
            <a:chOff x="3609975" y="933450"/>
            <a:chExt cx="749180" cy="1012274"/>
          </a:xfrm>
        </p:grpSpPr>
        <p:pic>
          <p:nvPicPr>
            <p:cNvPr id="91" name="Picture 18"/>
            <p:cNvPicPr>
              <a:picLocks noChangeArrowheads="1"/>
            </p:cNvPicPr>
            <p:nvPr/>
          </p:nvPicPr>
          <p:blipFill rotWithShape="1">
            <a:blip r:embed="rId10"/>
            <a:srcRect/>
            <a:stretch>
              <a:fillRect/>
            </a:stretch>
          </p:blipFill>
          <p:spPr>
            <a:xfrm>
              <a:off x="3699621" y="933450"/>
              <a:ext cx="659534" cy="10047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2" name="TextBox 103"/>
            <p:cNvSpPr txBox="1">
              <a:spLocks noChangeArrowheads="1"/>
            </p:cNvSpPr>
            <p:nvPr/>
          </p:nvSpPr>
          <p:spPr>
            <a:xfrm>
              <a:off x="3609975" y="1577152"/>
              <a:ext cx="714380" cy="368572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pPr lvl="0">
                <a:defRPr/>
              </a:pPr>
              <a:endParaRPr lang="ko-KR" altLang="en-US" sz="2000">
                <a:latin typeface="나눔고딕"/>
                <a:ea typeface="나눔고딕"/>
              </a:endParaRPr>
            </a:p>
          </p:txBody>
        </p:sp>
      </p:grpSp>
      <p:cxnSp>
        <p:nvCxnSpPr>
          <p:cNvPr id="93" name="직선 화살표 연결선 153"/>
          <p:cNvCxnSpPr/>
          <p:nvPr/>
        </p:nvCxnSpPr>
        <p:spPr>
          <a:xfrm>
            <a:off x="4872038" y="3828182"/>
            <a:ext cx="0" cy="258762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직사각형 369"/>
          <p:cNvSpPr>
            <a:spLocks noChangeArrowheads="1"/>
          </p:cNvSpPr>
          <p:nvPr/>
        </p:nvSpPr>
        <p:spPr>
          <a:xfrm>
            <a:off x="598488" y="3410669"/>
            <a:ext cx="1112805" cy="24622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1000" b="1" dirty="0">
                <a:solidFill>
                  <a:schemeClr val="bg1"/>
                </a:solidFill>
                <a:latin typeface="나눔고딕"/>
                <a:ea typeface="나눔고딕"/>
              </a:rPr>
              <a:t>시스템 네트워크</a:t>
            </a:r>
          </a:p>
        </p:txBody>
      </p:sp>
      <p:sp>
        <p:nvSpPr>
          <p:cNvPr id="95" name="TextBox 370"/>
          <p:cNvSpPr txBox="1">
            <a:spLocks noChangeArrowheads="1"/>
          </p:cNvSpPr>
          <p:nvPr/>
        </p:nvSpPr>
        <p:spPr>
          <a:xfrm>
            <a:off x="7845425" y="3840882"/>
            <a:ext cx="1011238" cy="24622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1000" b="1">
                <a:solidFill>
                  <a:schemeClr val="bg1"/>
                </a:solidFill>
                <a:latin typeface="나눔고딕"/>
                <a:ea typeface="나눔고딕"/>
              </a:rPr>
              <a:t>Backup</a:t>
            </a:r>
            <a:endParaRPr lang="ko-KR" altLang="en-US" sz="1000" b="1">
              <a:solidFill>
                <a:schemeClr val="bg1"/>
              </a:solidFill>
              <a:latin typeface="나눔고딕"/>
              <a:ea typeface="나눔고딕"/>
            </a:endParaRPr>
          </a:p>
        </p:txBody>
      </p:sp>
      <p:cxnSp>
        <p:nvCxnSpPr>
          <p:cNvPr id="96" name="직선 연결선 105"/>
          <p:cNvCxnSpPr/>
          <p:nvPr/>
        </p:nvCxnSpPr>
        <p:spPr>
          <a:xfrm>
            <a:off x="4972050" y="6172919"/>
            <a:ext cx="0" cy="128588"/>
          </a:xfrm>
          <a:prstGeom prst="line">
            <a:avLst/>
          </a:prstGeom>
          <a:ln w="25400" cmpd="dbl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7" name="직선 연결선 106"/>
          <p:cNvCxnSpPr/>
          <p:nvPr/>
        </p:nvCxnSpPr>
        <p:spPr>
          <a:xfrm>
            <a:off x="5449888" y="6166569"/>
            <a:ext cx="0" cy="127000"/>
          </a:xfrm>
          <a:prstGeom prst="line">
            <a:avLst/>
          </a:prstGeom>
          <a:ln w="25400" cmpd="dbl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8" name="직선 연결선 107"/>
          <p:cNvCxnSpPr/>
          <p:nvPr/>
        </p:nvCxnSpPr>
        <p:spPr>
          <a:xfrm>
            <a:off x="4972050" y="6288807"/>
            <a:ext cx="477838" cy="0"/>
          </a:xfrm>
          <a:prstGeom prst="line">
            <a:avLst/>
          </a:prstGeom>
          <a:ln w="25400" cmpd="dbl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9" name="Text Box 9"/>
          <p:cNvSpPr txBox="1">
            <a:spLocks noChangeArrowheads="1"/>
          </p:cNvSpPr>
          <p:nvPr/>
        </p:nvSpPr>
        <p:spPr>
          <a:xfrm>
            <a:off x="4984750" y="6309444"/>
            <a:ext cx="454025" cy="215900"/>
          </a:xfrm>
          <a:prstGeom prst="rect">
            <a:avLst/>
          </a:prstGeom>
          <a:noFill/>
          <a:ln>
            <a:noFill/>
          </a:ln>
        </p:spPr>
        <p:txBody>
          <a:bodyPr lIns="0" rIns="0">
            <a:spAutoFit/>
          </a:bodyPr>
          <a:lstStyle/>
          <a:p>
            <a:pPr algn="ctr">
              <a:defRPr/>
            </a:pPr>
            <a:r>
              <a:rPr lang="ko-KR" altLang="en-US" sz="800">
                <a:solidFill>
                  <a:schemeClr val="accent1">
                    <a:lumMod val="40000"/>
                    <a:lumOff val="60000"/>
                  </a:schemeClr>
                </a:solidFill>
                <a:latin typeface="나눔고딕"/>
                <a:ea typeface="나눔고딕"/>
              </a:rPr>
              <a:t>이중화</a:t>
            </a:r>
            <a:endParaRPr lang="en-US" altLang="ko-KR" sz="800">
              <a:solidFill>
                <a:schemeClr val="accent1">
                  <a:lumMod val="40000"/>
                  <a:lumOff val="60000"/>
                </a:schemeClr>
              </a:solidFill>
              <a:latin typeface="나눔고딕"/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1509534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solidFill>
            <a:schemeClr val="bg1"/>
          </a:solidFill>
        </a:ln>
      </a:spPr>
      <a:bodyPr rtlCol="0" anchor="ctr"/>
      <a:lstStyle>
        <a:defPPr algn="ctr">
          <a:defRPr sz="8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bg1"/>
          </a:solidFill>
          <a:prstDash val="solid"/>
          <a:headEnd type="none" w="med" len="med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4549</TotalTime>
  <Words>479</Words>
  <Application>Microsoft Office PowerPoint</Application>
  <PresentationFormat>화면 슬라이드 쇼(4:3)</PresentationFormat>
  <Paragraphs>179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3" baseType="lpstr">
      <vt:lpstr>나눔고딕</vt:lpstr>
      <vt:lpstr>맑은 고딕</vt:lpstr>
      <vt:lpstr>Arial</vt:lpstr>
      <vt:lpstr>Segoe UI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</dc:creator>
  <cp:lastModifiedBy>Philip_S</cp:lastModifiedBy>
  <cp:revision>138</cp:revision>
  <cp:lastPrinted>2020-03-27T02:24:24Z</cp:lastPrinted>
  <dcterms:created xsi:type="dcterms:W3CDTF">2020-03-26T01:44:21Z</dcterms:created>
  <dcterms:modified xsi:type="dcterms:W3CDTF">2022-09-16T05:39:00Z</dcterms:modified>
</cp:coreProperties>
</file>